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1" r:id="rId4"/>
    <p:sldId id="257" r:id="rId5"/>
    <p:sldId id="258" r:id="rId6"/>
    <p:sldId id="259" r:id="rId7"/>
    <p:sldId id="260" r:id="rId8"/>
    <p:sldId id="270" r:id="rId9"/>
    <p:sldId id="262" r:id="rId10"/>
    <p:sldId id="263" r:id="rId11"/>
    <p:sldId id="264" r:id="rId12"/>
    <p:sldId id="265" r:id="rId13"/>
    <p:sldId id="266" r:id="rId14"/>
    <p:sldId id="267" r:id="rId15"/>
    <p:sldId id="272" r:id="rId16"/>
    <p:sldId id="273" r:id="rId17"/>
    <p:sldId id="274" r:id="rId18"/>
    <p:sldId id="275" r:id="rId19"/>
    <p:sldId id="276" r:id="rId20"/>
    <p:sldId id="261" r:id="rId21"/>
    <p:sldId id="281" r:id="rId22"/>
    <p:sldId id="278" r:id="rId23"/>
    <p:sldId id="283" r:id="rId24"/>
    <p:sldId id="280" r:id="rId25"/>
    <p:sldId id="284" r:id="rId26"/>
    <p:sldId id="285" r:id="rId27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63"/>
        <p:guide pos="21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19116" y="1690452"/>
            <a:ext cx="2705767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1">
                <a:solidFill>
                  <a:srgbClr val="33333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171C1F"/>
                </a:solidFill>
                <a:latin typeface="Verdana" panose="020B0804030504040204"/>
                <a:cs typeface="Verdana" panose="020B08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33333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71C1F"/>
                </a:solidFill>
                <a:latin typeface="Verdana" panose="020B0804030504040204"/>
                <a:cs typeface="Verdana" panose="020B08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33333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11760" y="969167"/>
            <a:ext cx="2037715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33333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074" y="146693"/>
            <a:ext cx="268859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1">
                <a:solidFill>
                  <a:srgbClr val="333333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05415" y="2206191"/>
            <a:ext cx="4464684" cy="2339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171C1F"/>
                </a:solidFill>
                <a:latin typeface="Verdana" panose="020B0804030504040204"/>
                <a:cs typeface="Verdana" panose="020B08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15.png"/><Relationship Id="rId7" Type="http://schemas.openxmlformats.org/officeDocument/2006/relationships/image" Target="../media/image37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15.png"/><Relationship Id="rId7" Type="http://schemas.openxmlformats.org/officeDocument/2006/relationships/hyperlink" Target="https://www.odoo.com/documentation/master/developer/reference/backend/orm.html#fields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4.png"/><Relationship Id="rId7" Type="http://schemas.openxmlformats.org/officeDocument/2006/relationships/image" Target="../media/image3.png"/><Relationship Id="rId6" Type="http://schemas.openxmlformats.org/officeDocument/2006/relationships/image" Target="../media/image4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4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3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hyperlink" Target="https://www.odoo.com/documentation/master/developer/tutorials/define_module_data.html#data-types" TargetMode="External"/><Relationship Id="rId4" Type="http://schemas.openxmlformats.org/officeDocument/2006/relationships/image" Target="../media/image13.png"/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7.png"/><Relationship Id="rId7" Type="http://schemas.openxmlformats.org/officeDocument/2006/relationships/hyperlink" Target="https://www.odoo.com/documentation/master/developer/tutorials/define_module_data.html#master-data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odoo.com/documentation/master/developer/tutorials/define_module_data.html#demo-data" TargetMode="Externa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10" Type="http://schemas.openxmlformats.org/officeDocument/2006/relationships/image" Target="../media/image50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1.png"/><Relationship Id="rId3" Type="http://schemas.openxmlformats.org/officeDocument/2006/relationships/image" Target="../media/image16.png"/><Relationship Id="rId2" Type="http://schemas.openxmlformats.org/officeDocument/2006/relationships/hyperlink" Target="https://www.odoo.com/documentation/master/developer/reference/backend/data.html#data-files" TargetMode="Externa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hyperlink" Target="https://github.com/odoo/odoo/blob/17.0/addons/crm/models/crm_lead.py#L130-L13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hyperlink" Target="https://www.odoo.com/documentation/master/developer/reference/cli.html#database-populatio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hyperlink" Target="https://www.odoo.com/documentation/master/applications/general/developer_mode.html" TargetMode="External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28.png"/><Relationship Id="rId7" Type="http://schemas.openxmlformats.org/officeDocument/2006/relationships/hyperlink" Target="https://www.odoo.com/documentation/master/legal.htm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www.odoo.com/documentation/master/developer/reference/backend/orm.html#orm-api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odoo.com/documentation/master/developer/reference/backend/orm.html#model" TargetMode="External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58085" y="2936875"/>
            <a:ext cx="350202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dirty="0">
                <a:solidFill>
                  <a:srgbClr val="333333"/>
                </a:solidFill>
                <a:latin typeface="Liberation Sans Narrow"/>
                <a:cs typeface="Liberation Sans Narrow"/>
              </a:rPr>
              <a:t>Module Structure, Models &amp; Fields, Data Introduction</a:t>
            </a:r>
            <a:endParaRPr sz="3000" b="1" i="1" dirty="0">
              <a:solidFill>
                <a:srgbClr val="333333"/>
              </a:solidFill>
              <a:latin typeface="Liberation Sans Narrow"/>
              <a:cs typeface="Liberation Sans Narrow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2458085" y="1690370"/>
            <a:ext cx="346710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6000" spc="-50" dirty="0"/>
              <a:t>Lession 2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33294" y="2673169"/>
            <a:ext cx="554048" cy="613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56024" y="2443870"/>
            <a:ext cx="2306955" cy="58674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algn="dist">
              <a:lnSpc>
                <a:spcPct val="100000"/>
              </a:lnSpc>
              <a:spcBef>
                <a:spcPts val="380"/>
              </a:spcBef>
            </a:pPr>
            <a:r>
              <a:rPr sz="1600" b="1" i="1" spc="-110" dirty="0">
                <a:solidFill>
                  <a:srgbClr val="333333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600" b="1" i="1" spc="-75" dirty="0">
                <a:solidFill>
                  <a:srgbClr val="3333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8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are</a:t>
            </a:r>
            <a:r>
              <a:rPr sz="16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defined</a:t>
            </a:r>
            <a:r>
              <a:rPr sz="1600" i="1" spc="-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as</a:t>
            </a:r>
            <a:endParaRPr sz="1600">
              <a:latin typeface="Verdana" panose="020B0804030504040204"/>
              <a:cs typeface="Verdana" panose="020B0804030504040204"/>
            </a:endParaRPr>
          </a:p>
          <a:p>
            <a:pPr algn="dist">
              <a:lnSpc>
                <a:spcPct val="100000"/>
              </a:lnSpc>
              <a:spcBef>
                <a:spcPts val="290"/>
              </a:spcBef>
            </a:pPr>
            <a:r>
              <a:rPr sz="1600" b="1" i="1" spc="-12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attributes</a:t>
            </a:r>
            <a:r>
              <a:rPr sz="1600" b="1" i="1" spc="-9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600" i="1" spc="-1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600" i="1" spc="-1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model.</a:t>
            </a:r>
            <a:endParaRPr sz="16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865734" y="1322666"/>
            <a:ext cx="5412105" cy="2622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30"/>
              </a:spcBef>
            </a:pP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Define</a:t>
            </a:r>
            <a:r>
              <a:rPr sz="1600" b="1" i="1" spc="-10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7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what</a:t>
            </a:r>
            <a:r>
              <a:rPr sz="1600" b="1" i="1" spc="-8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4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the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45" dirty="0">
                <a:solidFill>
                  <a:srgbClr val="00CDB3"/>
                </a:solidFill>
                <a:latin typeface="Arial Bold Italic" panose="020B0604020202090204" charset="0"/>
                <a:cs typeface="Arial Bold Italic" panose="020B0604020202090204" charset="0"/>
              </a:rPr>
              <a:t>model</a:t>
            </a:r>
            <a:r>
              <a:rPr sz="1600" b="1" i="1" spc="-80" dirty="0">
                <a:solidFill>
                  <a:srgbClr val="00CDB3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4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can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store</a:t>
            </a:r>
            <a:r>
              <a:rPr sz="1600" b="1" i="1" spc="-10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6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and</a:t>
            </a:r>
            <a:r>
              <a:rPr sz="1600" b="1" i="1" spc="-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7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where</a:t>
            </a:r>
            <a:r>
              <a:rPr sz="1600" b="1" i="1" spc="-75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6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it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4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is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stored.</a:t>
            </a:r>
            <a:endParaRPr sz="1600" b="1">
              <a:latin typeface="Arial Bold Italic" panose="020B0604020202090204" charset="0"/>
              <a:cs typeface="Arial Bold Italic" panose="020B060402020209020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20990" y="1956821"/>
            <a:ext cx="3188335" cy="2019935"/>
            <a:chOff x="5020990" y="1956821"/>
            <a:chExt cx="3188335" cy="201993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0990" y="1956821"/>
              <a:ext cx="3187793" cy="201989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97189" y="2013970"/>
              <a:ext cx="3035935" cy="1867535"/>
            </a:xfrm>
            <a:custGeom>
              <a:avLst/>
              <a:gdLst/>
              <a:ahLst/>
              <a:cxnLst/>
              <a:rect l="l" t="t" r="r" b="b"/>
              <a:pathLst>
                <a:path w="3035934" h="1867535">
                  <a:moveTo>
                    <a:pt x="2724144" y="1867496"/>
                  </a:moveTo>
                  <a:lnTo>
                    <a:pt x="311249" y="1867496"/>
                  </a:lnTo>
                  <a:lnTo>
                    <a:pt x="265254" y="1864121"/>
                  </a:lnTo>
                  <a:lnTo>
                    <a:pt x="221355" y="1854318"/>
                  </a:lnTo>
                  <a:lnTo>
                    <a:pt x="180033" y="1838568"/>
                  </a:lnTo>
                  <a:lnTo>
                    <a:pt x="141770" y="1817352"/>
                  </a:lnTo>
                  <a:lnTo>
                    <a:pt x="107046" y="1791152"/>
                  </a:lnTo>
                  <a:lnTo>
                    <a:pt x="76343" y="1760449"/>
                  </a:lnTo>
                  <a:lnTo>
                    <a:pt x="50143" y="1725726"/>
                  </a:lnTo>
                  <a:lnTo>
                    <a:pt x="28928" y="1687462"/>
                  </a:lnTo>
                  <a:lnTo>
                    <a:pt x="13177" y="1646140"/>
                  </a:lnTo>
                  <a:lnTo>
                    <a:pt x="3374" y="1602241"/>
                  </a:lnTo>
                  <a:lnTo>
                    <a:pt x="0" y="1556246"/>
                  </a:lnTo>
                  <a:lnTo>
                    <a:pt x="0" y="311254"/>
                  </a:lnTo>
                  <a:lnTo>
                    <a:pt x="3374" y="265259"/>
                  </a:lnTo>
                  <a:lnTo>
                    <a:pt x="13177" y="221360"/>
                  </a:lnTo>
                  <a:lnTo>
                    <a:pt x="28928" y="180037"/>
                  </a:lnTo>
                  <a:lnTo>
                    <a:pt x="50143" y="141773"/>
                  </a:lnTo>
                  <a:lnTo>
                    <a:pt x="76343" y="107049"/>
                  </a:lnTo>
                  <a:lnTo>
                    <a:pt x="107046" y="76345"/>
                  </a:lnTo>
                  <a:lnTo>
                    <a:pt x="141770" y="50145"/>
                  </a:lnTo>
                  <a:lnTo>
                    <a:pt x="180033" y="28928"/>
                  </a:lnTo>
                  <a:lnTo>
                    <a:pt x="221355" y="13178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2724144" y="0"/>
                  </a:lnTo>
                  <a:lnTo>
                    <a:pt x="2773129" y="3877"/>
                  </a:lnTo>
                  <a:lnTo>
                    <a:pt x="2820467" y="15278"/>
                  </a:lnTo>
                  <a:lnTo>
                    <a:pt x="2865320" y="33857"/>
                  </a:lnTo>
                  <a:lnTo>
                    <a:pt x="2906849" y="59268"/>
                  </a:lnTo>
                  <a:lnTo>
                    <a:pt x="2944219" y="91164"/>
                  </a:lnTo>
                  <a:lnTo>
                    <a:pt x="2976117" y="128544"/>
                  </a:lnTo>
                  <a:lnTo>
                    <a:pt x="3001530" y="170078"/>
                  </a:lnTo>
                  <a:lnTo>
                    <a:pt x="3020112" y="214932"/>
                  </a:lnTo>
                  <a:lnTo>
                    <a:pt x="3031515" y="262269"/>
                  </a:lnTo>
                  <a:lnTo>
                    <a:pt x="3035393" y="311254"/>
                  </a:lnTo>
                  <a:lnTo>
                    <a:pt x="3035393" y="1556246"/>
                  </a:lnTo>
                  <a:lnTo>
                    <a:pt x="3032019" y="1602241"/>
                  </a:lnTo>
                  <a:lnTo>
                    <a:pt x="3022216" y="1646140"/>
                  </a:lnTo>
                  <a:lnTo>
                    <a:pt x="3006465" y="1687462"/>
                  </a:lnTo>
                  <a:lnTo>
                    <a:pt x="2985250" y="1725726"/>
                  </a:lnTo>
                  <a:lnTo>
                    <a:pt x="2959050" y="1760449"/>
                  </a:lnTo>
                  <a:lnTo>
                    <a:pt x="2928347" y="1791152"/>
                  </a:lnTo>
                  <a:lnTo>
                    <a:pt x="2893623" y="1817352"/>
                  </a:lnTo>
                  <a:lnTo>
                    <a:pt x="2855359" y="1838568"/>
                  </a:lnTo>
                  <a:lnTo>
                    <a:pt x="2814037" y="1854318"/>
                  </a:lnTo>
                  <a:lnTo>
                    <a:pt x="2770138" y="1864121"/>
                  </a:lnTo>
                  <a:lnTo>
                    <a:pt x="2724144" y="186749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97189" y="2013970"/>
              <a:ext cx="3035935" cy="1867535"/>
            </a:xfrm>
            <a:custGeom>
              <a:avLst/>
              <a:gdLst/>
              <a:ahLst/>
              <a:cxnLst/>
              <a:rect l="l" t="t" r="r" b="b"/>
              <a:pathLst>
                <a:path w="3035934" h="1867535">
                  <a:moveTo>
                    <a:pt x="0" y="311254"/>
                  </a:moveTo>
                  <a:lnTo>
                    <a:pt x="3374" y="265259"/>
                  </a:lnTo>
                  <a:lnTo>
                    <a:pt x="13177" y="221360"/>
                  </a:lnTo>
                  <a:lnTo>
                    <a:pt x="28928" y="180037"/>
                  </a:lnTo>
                  <a:lnTo>
                    <a:pt x="50143" y="141773"/>
                  </a:lnTo>
                  <a:lnTo>
                    <a:pt x="76343" y="107049"/>
                  </a:lnTo>
                  <a:lnTo>
                    <a:pt x="107046" y="76345"/>
                  </a:lnTo>
                  <a:lnTo>
                    <a:pt x="141770" y="50145"/>
                  </a:lnTo>
                  <a:lnTo>
                    <a:pt x="180033" y="28928"/>
                  </a:lnTo>
                  <a:lnTo>
                    <a:pt x="221355" y="13178"/>
                  </a:lnTo>
                  <a:lnTo>
                    <a:pt x="265254" y="3374"/>
                  </a:lnTo>
                  <a:lnTo>
                    <a:pt x="311249" y="0"/>
                  </a:lnTo>
                  <a:lnTo>
                    <a:pt x="2724144" y="0"/>
                  </a:lnTo>
                  <a:lnTo>
                    <a:pt x="2773129" y="3877"/>
                  </a:lnTo>
                  <a:lnTo>
                    <a:pt x="2820467" y="15278"/>
                  </a:lnTo>
                  <a:lnTo>
                    <a:pt x="2865320" y="33857"/>
                  </a:lnTo>
                  <a:lnTo>
                    <a:pt x="2906849" y="59268"/>
                  </a:lnTo>
                  <a:lnTo>
                    <a:pt x="2944219" y="91164"/>
                  </a:lnTo>
                  <a:lnTo>
                    <a:pt x="2976117" y="128544"/>
                  </a:lnTo>
                  <a:lnTo>
                    <a:pt x="3001530" y="170078"/>
                  </a:lnTo>
                  <a:lnTo>
                    <a:pt x="3020112" y="214932"/>
                  </a:lnTo>
                  <a:lnTo>
                    <a:pt x="3031515" y="262269"/>
                  </a:lnTo>
                  <a:lnTo>
                    <a:pt x="3035393" y="311254"/>
                  </a:lnTo>
                  <a:lnTo>
                    <a:pt x="3035393" y="1556246"/>
                  </a:lnTo>
                  <a:lnTo>
                    <a:pt x="3032019" y="1602241"/>
                  </a:lnTo>
                  <a:lnTo>
                    <a:pt x="3022216" y="1646140"/>
                  </a:lnTo>
                  <a:lnTo>
                    <a:pt x="3006465" y="1687462"/>
                  </a:lnTo>
                  <a:lnTo>
                    <a:pt x="2985250" y="1725726"/>
                  </a:lnTo>
                  <a:lnTo>
                    <a:pt x="2959050" y="1760449"/>
                  </a:lnTo>
                  <a:lnTo>
                    <a:pt x="2928347" y="1791152"/>
                  </a:lnTo>
                  <a:lnTo>
                    <a:pt x="2893623" y="1817352"/>
                  </a:lnTo>
                  <a:lnTo>
                    <a:pt x="2855359" y="1838568"/>
                  </a:lnTo>
                  <a:lnTo>
                    <a:pt x="2814037" y="1854318"/>
                  </a:lnTo>
                  <a:lnTo>
                    <a:pt x="2770138" y="1864121"/>
                  </a:lnTo>
                  <a:lnTo>
                    <a:pt x="2724144" y="1867496"/>
                  </a:lnTo>
                  <a:lnTo>
                    <a:pt x="311249" y="1867496"/>
                  </a:lnTo>
                  <a:lnTo>
                    <a:pt x="265254" y="1864121"/>
                  </a:lnTo>
                  <a:lnTo>
                    <a:pt x="221355" y="1854318"/>
                  </a:lnTo>
                  <a:lnTo>
                    <a:pt x="180033" y="1838568"/>
                  </a:lnTo>
                  <a:lnTo>
                    <a:pt x="141770" y="1817352"/>
                  </a:lnTo>
                  <a:lnTo>
                    <a:pt x="107046" y="1791152"/>
                  </a:lnTo>
                  <a:lnTo>
                    <a:pt x="76343" y="1760449"/>
                  </a:lnTo>
                  <a:lnTo>
                    <a:pt x="50143" y="1725726"/>
                  </a:lnTo>
                  <a:lnTo>
                    <a:pt x="28928" y="1687462"/>
                  </a:lnTo>
                  <a:lnTo>
                    <a:pt x="13177" y="1646140"/>
                  </a:lnTo>
                  <a:lnTo>
                    <a:pt x="3374" y="1602241"/>
                  </a:lnTo>
                  <a:lnTo>
                    <a:pt x="0" y="1556246"/>
                  </a:lnTo>
                  <a:lnTo>
                    <a:pt x="0" y="31125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308963" y="2211973"/>
            <a:ext cx="1973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from</a:t>
            </a:r>
            <a:r>
              <a:rPr sz="900" b="1" spc="21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odoo</a:t>
            </a:r>
            <a:r>
              <a:rPr sz="900" b="1" spc="2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import</a:t>
            </a:r>
            <a:r>
              <a:rPr sz="900" b="1" spc="215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14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fields,</a:t>
            </a:r>
            <a:r>
              <a:rPr sz="9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spc="-10" dirty="0">
                <a:solidFill>
                  <a:srgbClr val="595959"/>
                </a:solidFill>
                <a:latin typeface="IBM 3270"/>
                <a:cs typeface="IBM 3270"/>
              </a:rPr>
              <a:t>models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08963" y="2664600"/>
            <a:ext cx="197294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solidFill>
                  <a:srgbClr val="AA0D91"/>
                </a:solidFill>
                <a:latin typeface="IBM 3270"/>
                <a:cs typeface="IBM 3270"/>
              </a:rPr>
              <a:t>class</a:t>
            </a:r>
            <a:r>
              <a:rPr sz="900" spc="10" dirty="0">
                <a:solidFill>
                  <a:srgbClr val="AA0D91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5B2699"/>
                </a:solidFill>
                <a:latin typeface="IBM 3270"/>
                <a:cs typeface="IBM 3270"/>
              </a:rPr>
              <a:t>TestModel(models.Model)</a:t>
            </a:r>
            <a:r>
              <a:rPr sz="900" spc="-10" dirty="0">
                <a:latin typeface="IBM 3270"/>
                <a:cs typeface="IBM 3270"/>
              </a:rPr>
              <a:t>: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_name</a:t>
            </a:r>
            <a:r>
              <a:rPr sz="900" spc="10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"test.model"</a:t>
            </a:r>
            <a:endParaRPr sz="900">
              <a:latin typeface="IBM 3270"/>
              <a:cs typeface="IBM 3270"/>
            </a:endParaRPr>
          </a:p>
          <a:p>
            <a:pPr marL="263525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595959"/>
                </a:solidFill>
                <a:latin typeface="IBM 3270"/>
                <a:cs typeface="IBM 3270"/>
              </a:rPr>
              <a:t>_description</a:t>
            </a:r>
            <a:r>
              <a:rPr sz="900" spc="15" dirty="0">
                <a:solidFill>
                  <a:srgbClr val="595959"/>
                </a:solidFill>
                <a:latin typeface="IBM 3270"/>
                <a:cs typeface="IBM 3270"/>
              </a:rPr>
              <a:t> </a:t>
            </a:r>
            <a:r>
              <a:rPr sz="900" dirty="0">
                <a:latin typeface="IBM 3270"/>
                <a:cs typeface="IBM 3270"/>
              </a:rPr>
              <a:t>=</a:t>
            </a:r>
            <a:r>
              <a:rPr sz="900" spc="10" dirty="0">
                <a:latin typeface="IBM 3270"/>
                <a:cs typeface="IBM 3270"/>
              </a:rPr>
              <a:t> </a:t>
            </a:r>
            <a:r>
              <a:rPr sz="900" dirty="0">
                <a:solidFill>
                  <a:srgbClr val="3FA070"/>
                </a:solidFill>
                <a:latin typeface="IBM 3270"/>
                <a:cs typeface="IBM 3270"/>
              </a:rPr>
              <a:t>"Test</a:t>
            </a:r>
            <a:r>
              <a:rPr sz="900" spc="10" dirty="0">
                <a:solidFill>
                  <a:srgbClr val="3FA070"/>
                </a:solidFill>
                <a:latin typeface="IBM 3270"/>
                <a:cs typeface="IBM 3270"/>
              </a:rPr>
              <a:t> </a:t>
            </a:r>
            <a:r>
              <a:rPr sz="900" spc="-10" dirty="0">
                <a:solidFill>
                  <a:srgbClr val="3FA070"/>
                </a:solidFill>
                <a:latin typeface="IBM 3270"/>
                <a:cs typeface="IBM 3270"/>
              </a:rPr>
              <a:t>Model"</a:t>
            </a:r>
            <a:endParaRPr sz="900">
              <a:latin typeface="IBM 3270"/>
              <a:cs typeface="IBM 327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59966" y="3295535"/>
            <a:ext cx="1657350" cy="34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900" b="1" spc="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field_1</a:t>
            </a:r>
            <a:r>
              <a:rPr sz="9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6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fields.Boolean() </a:t>
            </a:r>
            <a:r>
              <a:rPr sz="900" b="1" spc="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field_2</a:t>
            </a:r>
            <a:r>
              <a:rPr sz="900" b="1" spc="21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22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8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fields.Integer()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70541" y="2040595"/>
            <a:ext cx="3175" cy="422909"/>
          </a:xfrm>
          <a:custGeom>
            <a:avLst/>
            <a:gdLst/>
            <a:ahLst/>
            <a:cxnLst/>
            <a:rect l="l" t="t" r="r" b="b"/>
            <a:pathLst>
              <a:path w="3175" h="422910">
                <a:moveTo>
                  <a:pt x="2999" y="0"/>
                </a:moveTo>
                <a:lnTo>
                  <a:pt x="0" y="422399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99766" y="2699469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099"/>
                </a:moveTo>
                <a:lnTo>
                  <a:pt x="0" y="320099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099"/>
                </a:lnTo>
                <a:close/>
              </a:path>
            </a:pathLst>
          </a:custGeom>
          <a:solidFill>
            <a:srgbClr val="FB77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70541" y="3183593"/>
            <a:ext cx="3175" cy="422909"/>
          </a:xfrm>
          <a:custGeom>
            <a:avLst/>
            <a:gdLst/>
            <a:ahLst/>
            <a:cxnLst/>
            <a:rect l="l" t="t" r="r" b="b"/>
            <a:pathLst>
              <a:path w="3175" h="422910">
                <a:moveTo>
                  <a:pt x="2999" y="0"/>
                </a:moveTo>
                <a:lnTo>
                  <a:pt x="0" y="422399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06469" y="1563047"/>
            <a:ext cx="415544" cy="4617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58113" y="1563047"/>
            <a:ext cx="554048" cy="4617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8874" y="354564"/>
            <a:ext cx="827995" cy="202859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82074" y="146693"/>
            <a:ext cx="26885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Fields</a:t>
            </a:r>
            <a:endParaRPr spc="-229" dirty="0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15744" y="3741317"/>
            <a:ext cx="390739" cy="3907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09723" y="1659321"/>
            <a:ext cx="5790288" cy="5606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9896" y="1761806"/>
            <a:ext cx="16459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Two</a:t>
            </a:r>
            <a:r>
              <a:rPr sz="1700" spc="-10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700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categories:</a:t>
            </a:r>
            <a:endParaRPr sz="17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405891" y="1726544"/>
            <a:ext cx="3782695" cy="586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90905" marR="5080" indent="-878840" algn="dist">
              <a:lnSpc>
                <a:spcPct val="115000"/>
              </a:lnSpc>
              <a:spcBef>
                <a:spcPts val="90"/>
              </a:spcBef>
            </a:pPr>
            <a:r>
              <a:rPr sz="1600" b="1" i="1" spc="-1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Simple</a:t>
            </a:r>
            <a:r>
              <a:rPr sz="1600" b="1" i="1" spc="-9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b="1" i="1" spc="-5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600" b="1" i="1" spc="18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8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are</a:t>
            </a:r>
            <a:r>
              <a:rPr sz="1600" i="1" spc="-114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atomic</a:t>
            </a:r>
            <a:r>
              <a:rPr sz="1600" i="1" spc="-114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values</a:t>
            </a:r>
            <a:r>
              <a:rPr sz="1600" i="1" spc="-114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stored </a:t>
            </a:r>
            <a:r>
              <a:rPr sz="16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directly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model's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table</a:t>
            </a:r>
            <a:endParaRPr sz="16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2629" y="2820421"/>
            <a:ext cx="4157979" cy="586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19455" marR="5080" indent="-707390" algn="dist">
              <a:lnSpc>
                <a:spcPct val="115000"/>
              </a:lnSpc>
              <a:spcBef>
                <a:spcPts val="90"/>
              </a:spcBef>
            </a:pPr>
            <a:r>
              <a:rPr sz="1600" b="1" i="1" spc="-14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Relational</a:t>
            </a:r>
            <a:r>
              <a:rPr sz="1600" b="1" i="1" spc="-10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b="1" i="1" spc="-5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600" b="1" i="1" spc="4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8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are</a:t>
            </a:r>
            <a:r>
              <a:rPr sz="1600" i="1" spc="-114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link</a:t>
            </a:r>
            <a:r>
              <a:rPr sz="1600" i="1" spc="1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between</a:t>
            </a:r>
            <a:r>
              <a:rPr sz="1600" i="1" spc="-114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records </a:t>
            </a:r>
            <a:r>
              <a:rPr sz="16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(of</a:t>
            </a:r>
            <a:r>
              <a:rPr sz="1600" i="1" spc="-10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600" i="1" spc="-10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same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600" i="1" spc="-10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different</a:t>
            </a:r>
            <a:r>
              <a:rPr sz="1600" i="1" spc="-10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models).</a:t>
            </a:r>
            <a:endParaRPr sz="16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3522" y="4116761"/>
            <a:ext cx="779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7"/>
              </a:rPr>
              <a:t>CLICK</a:t>
            </a:r>
            <a:r>
              <a:rPr sz="1000" b="1" spc="-9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7"/>
              </a:rPr>
              <a:t> </a:t>
            </a:r>
            <a:r>
              <a:rPr sz="1000" b="1" spc="-7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7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96717" y="2015183"/>
            <a:ext cx="511196" cy="365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99992" y="3099818"/>
            <a:ext cx="937195" cy="456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8874" y="354564"/>
            <a:ext cx="827995" cy="202859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Fields</a:t>
            </a:r>
            <a:endParaRPr spc="-229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3740" y="791337"/>
            <a:ext cx="8794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3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Boolean</a:t>
            </a:r>
            <a:endParaRPr sz="17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3740" y="1309495"/>
            <a:ext cx="12426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Char</a:t>
            </a:r>
            <a:r>
              <a:rPr sz="1700" b="1" spc="-18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700" b="1" spc="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s</a:t>
            </a:r>
            <a:r>
              <a:rPr sz="1700" b="1" spc="-18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700" b="1" spc="-12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Text</a:t>
            </a:r>
            <a:endParaRPr sz="17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3740" y="1827654"/>
            <a:ext cx="10185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sz="1700" b="1" spc="-10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Selection</a:t>
            </a:r>
            <a:endParaRPr sz="17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3740" y="2345813"/>
            <a:ext cx="15570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sz="1700" b="1" spc="-13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Float</a:t>
            </a:r>
            <a:r>
              <a:rPr sz="1700" b="1" spc="-17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700" b="1" spc="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s</a:t>
            </a:r>
            <a:r>
              <a:rPr sz="1700" b="1" spc="-17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700" b="1" spc="-16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Integer</a:t>
            </a:r>
            <a:endParaRPr sz="17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3740" y="2863972"/>
            <a:ext cx="172656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sz="1700" b="1" spc="-15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Date</a:t>
            </a:r>
            <a:r>
              <a:rPr sz="1700" b="1" spc="-18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700" b="1" spc="13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s</a:t>
            </a:r>
            <a:r>
              <a:rPr sz="1700" b="1" spc="-18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700" b="1" spc="-14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Datetime</a:t>
            </a:r>
            <a:endParaRPr sz="17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3740" y="3382131"/>
            <a:ext cx="7042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sz="1700" b="1" spc="-14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Binary</a:t>
            </a:r>
            <a:endParaRPr sz="17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3740" y="3900290"/>
            <a:ext cx="6508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5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HTML</a:t>
            </a:r>
            <a:endParaRPr sz="17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223676" y="864770"/>
            <a:ext cx="101917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33045" algn="l"/>
              </a:tabLst>
            </a:pP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1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True</a:t>
            </a:r>
            <a:r>
              <a:rPr sz="1100" i="1" spc="-8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1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/</a:t>
            </a:r>
            <a:r>
              <a:rPr sz="1100" i="1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False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23676" y="1382928"/>
            <a:ext cx="129286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33045" algn="l"/>
              </a:tabLst>
            </a:pP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1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character</a:t>
            </a:r>
            <a:r>
              <a:rPr sz="11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string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23676" y="1901088"/>
            <a:ext cx="155321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33045" algn="l"/>
              </a:tabLst>
            </a:pP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1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list</a:t>
            </a:r>
            <a:r>
              <a:rPr sz="11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1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string</a:t>
            </a:r>
            <a:r>
              <a:rPr sz="11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options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23676" y="2419247"/>
            <a:ext cx="823594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33045" algn="l"/>
              </a:tabLst>
            </a:pP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1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1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numbers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23676" y="2937405"/>
            <a:ext cx="61658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33045" algn="l"/>
              </a:tabLst>
            </a:pP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1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1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dates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23676" y="3455565"/>
            <a:ext cx="125920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33045" algn="l"/>
              </a:tabLst>
            </a:pP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1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1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store</a:t>
            </a:r>
            <a:r>
              <a:rPr sz="11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files,</a:t>
            </a:r>
            <a:r>
              <a:rPr sz="11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…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23676" y="3973724"/>
            <a:ext cx="119253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33045" algn="l"/>
              </a:tabLst>
            </a:pP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1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1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formatted</a:t>
            </a:r>
            <a:r>
              <a:rPr sz="1100" i="1" spc="-1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text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77573" y="1474547"/>
            <a:ext cx="2740025" cy="1975485"/>
            <a:chOff x="577573" y="1474547"/>
            <a:chExt cx="2740025" cy="197548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573" y="1474547"/>
              <a:ext cx="2739794" cy="19751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723" y="1512646"/>
              <a:ext cx="2625494" cy="1860896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1999" y="627793"/>
            <a:ext cx="659353" cy="3714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30276" y="146510"/>
            <a:ext cx="286676" cy="286675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7901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Simple</a:t>
            </a:r>
            <a:r>
              <a:rPr spc="55" dirty="0"/>
              <a:t> </a:t>
            </a:r>
            <a:r>
              <a:rPr spc="-285" dirty="0"/>
              <a:t>ﬁelds</a:t>
            </a:r>
            <a:endParaRPr spc="-28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35697" y="322149"/>
            <a:ext cx="1314019" cy="321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342265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Fields</a:t>
            </a:r>
            <a:r>
              <a:rPr spc="45" dirty="0"/>
              <a:t> </a:t>
            </a:r>
            <a:r>
              <a:rPr spc="-85" dirty="0"/>
              <a:t>attributes</a:t>
            </a:r>
            <a:endParaRPr spc="-85" dirty="0"/>
          </a:p>
        </p:txBody>
      </p:sp>
      <p:grpSp>
        <p:nvGrpSpPr>
          <p:cNvPr id="4" name="object 4"/>
          <p:cNvGrpSpPr/>
          <p:nvPr/>
        </p:nvGrpSpPr>
        <p:grpSpPr>
          <a:xfrm>
            <a:off x="-14287" y="3740342"/>
            <a:ext cx="8873490" cy="1417955"/>
            <a:chOff x="-14287" y="3740342"/>
            <a:chExt cx="8873490" cy="14179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8144" y="4178341"/>
              <a:ext cx="6200687" cy="5678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34344" y="4235491"/>
              <a:ext cx="6048375" cy="415925"/>
            </a:xfrm>
            <a:custGeom>
              <a:avLst/>
              <a:gdLst/>
              <a:ahLst/>
              <a:cxnLst/>
              <a:rect l="l" t="t" r="r" b="b"/>
              <a:pathLst>
                <a:path w="6048375" h="415925">
                  <a:moveTo>
                    <a:pt x="5979037" y="415499"/>
                  </a:move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7"/>
                  </a:lnTo>
                  <a:lnTo>
                    <a:pt x="5441" y="373206"/>
                  </a:lnTo>
                  <a:lnTo>
                    <a:pt x="0" y="346249"/>
                  </a:lnTo>
                  <a:lnTo>
                    <a:pt x="0" y="69249"/>
                  </a:lnTo>
                  <a:lnTo>
                    <a:pt x="5441" y="42292"/>
                  </a:lnTo>
                  <a:lnTo>
                    <a:pt x="20281" y="20281"/>
                  </a:lnTo>
                  <a:lnTo>
                    <a:pt x="42292" y="5441"/>
                  </a:lnTo>
                  <a:lnTo>
                    <a:pt x="69249" y="0"/>
                  </a:lnTo>
                  <a:lnTo>
                    <a:pt x="5979037" y="0"/>
                  </a:lnTo>
                  <a:lnTo>
                    <a:pt x="6017460" y="11633"/>
                  </a:lnTo>
                  <a:lnTo>
                    <a:pt x="6043015" y="42746"/>
                  </a:lnTo>
                  <a:lnTo>
                    <a:pt x="6048287" y="69249"/>
                  </a:lnTo>
                  <a:lnTo>
                    <a:pt x="6048287" y="346249"/>
                  </a:lnTo>
                  <a:lnTo>
                    <a:pt x="6042846" y="373206"/>
                  </a:lnTo>
                  <a:lnTo>
                    <a:pt x="6028006" y="395217"/>
                  </a:lnTo>
                  <a:lnTo>
                    <a:pt x="6005994" y="410057"/>
                  </a:lnTo>
                  <a:lnTo>
                    <a:pt x="5979037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34344" y="4235491"/>
              <a:ext cx="6048375" cy="415925"/>
            </a:xfrm>
            <a:custGeom>
              <a:avLst/>
              <a:gdLst/>
              <a:ahLst/>
              <a:cxnLst/>
              <a:rect l="l" t="t" r="r" b="b"/>
              <a:pathLst>
                <a:path w="6048375" h="415925">
                  <a:moveTo>
                    <a:pt x="0" y="69249"/>
                  </a:moveTo>
                  <a:lnTo>
                    <a:pt x="5441" y="42292"/>
                  </a:lnTo>
                  <a:lnTo>
                    <a:pt x="20281" y="20281"/>
                  </a:lnTo>
                  <a:lnTo>
                    <a:pt x="42292" y="5441"/>
                  </a:lnTo>
                  <a:lnTo>
                    <a:pt x="69249" y="0"/>
                  </a:lnTo>
                  <a:lnTo>
                    <a:pt x="5979037" y="0"/>
                  </a:lnTo>
                  <a:lnTo>
                    <a:pt x="6017460" y="11633"/>
                  </a:lnTo>
                  <a:lnTo>
                    <a:pt x="6043015" y="42746"/>
                  </a:lnTo>
                  <a:lnTo>
                    <a:pt x="6048287" y="69249"/>
                  </a:lnTo>
                  <a:lnTo>
                    <a:pt x="6048287" y="346249"/>
                  </a:lnTo>
                  <a:lnTo>
                    <a:pt x="6042846" y="373206"/>
                  </a:lnTo>
                  <a:lnTo>
                    <a:pt x="6028006" y="395217"/>
                  </a:lnTo>
                  <a:lnTo>
                    <a:pt x="6005994" y="410057"/>
                  </a:lnTo>
                  <a:lnTo>
                    <a:pt x="5979037" y="415499"/>
                  </a:ln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7"/>
                  </a:lnTo>
                  <a:lnTo>
                    <a:pt x="5441" y="373206"/>
                  </a:lnTo>
                  <a:lnTo>
                    <a:pt x="0" y="346249"/>
                  </a:lnTo>
                  <a:lnTo>
                    <a:pt x="0" y="692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28332" y="1315625"/>
            <a:ext cx="9213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indent="-327660" algn="dist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SzPct val="87000"/>
              <a:buFont typeface="Arial" panose="020B0604020202090204"/>
              <a:buChar char="●"/>
              <a:tabLst>
                <a:tab pos="340360" algn="l"/>
              </a:tabLst>
            </a:pPr>
            <a:r>
              <a:rPr sz="1500" b="1" spc="-10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String</a:t>
            </a:r>
            <a:endParaRPr sz="15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8332" y="1705514"/>
            <a:ext cx="116268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indent="-327660" algn="dist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SzPct val="87000"/>
              <a:buFont typeface="Arial" panose="020B0604020202090204"/>
              <a:buChar char="●"/>
              <a:tabLst>
                <a:tab pos="340360" algn="l"/>
              </a:tabLst>
            </a:pPr>
            <a:r>
              <a:rPr sz="1500" b="1" spc="-11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Invisible</a:t>
            </a:r>
            <a:endParaRPr sz="1500">
              <a:latin typeface="Verdana" panose="020B0804030504040204"/>
              <a:cs typeface="Verdana" panose="020B0804030504040204"/>
            </a:endParaRPr>
          </a:p>
          <a:p>
            <a:pPr marL="340360" indent="-327660" algn="dist">
              <a:lnSpc>
                <a:spcPct val="100000"/>
              </a:lnSpc>
              <a:spcBef>
                <a:spcPts val="1275"/>
              </a:spcBef>
              <a:buClr>
                <a:srgbClr val="704B67"/>
              </a:buClr>
              <a:buSzPct val="93000"/>
              <a:buFont typeface="Arial" panose="020B0604020202090204"/>
              <a:buChar char="●"/>
              <a:tabLst>
                <a:tab pos="340360" algn="l"/>
              </a:tabLst>
            </a:pPr>
            <a:r>
              <a:rPr sz="1400" b="1" spc="-114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Readonly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0360" indent="-327660" algn="dist">
              <a:lnSpc>
                <a:spcPct val="100000"/>
              </a:lnSpc>
              <a:spcBef>
                <a:spcPts val="1250"/>
              </a:spcBef>
              <a:buClr>
                <a:srgbClr val="704B67"/>
              </a:buClr>
              <a:buSzPct val="93000"/>
              <a:buFont typeface="Arial" panose="020B0604020202090204"/>
              <a:buChar char="●"/>
              <a:tabLst>
                <a:tab pos="340360" algn="l"/>
              </a:tabLst>
            </a:pPr>
            <a:r>
              <a:rPr sz="1400" b="1" spc="-90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Required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1153" y="1363658"/>
            <a:ext cx="6122670" cy="17087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20"/>
              </a:spcBef>
              <a:buChar char="-"/>
              <a:tabLst>
                <a:tab pos="194310" algn="l"/>
              </a:tabLst>
            </a:pPr>
            <a:r>
              <a:rPr sz="11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name</a:t>
            </a:r>
            <a:r>
              <a:rPr sz="11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displayed</a:t>
            </a:r>
            <a:r>
              <a:rPr sz="11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1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views</a:t>
            </a:r>
            <a:endParaRPr sz="11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410"/>
              </a:spcBef>
              <a:buClr>
                <a:srgbClr val="8E8E8E"/>
              </a:buClr>
              <a:buFont typeface="Verdana" panose="020B0804030504040204"/>
              <a:buChar char="-"/>
            </a:pPr>
            <a:endParaRPr sz="1100">
              <a:latin typeface="Verdana" panose="020B0804030504040204"/>
              <a:cs typeface="Verdana" panose="020B0804030504040204"/>
            </a:endParaRPr>
          </a:p>
          <a:p>
            <a:pPr marL="403860" lvl="1" indent="-181610">
              <a:lnSpc>
                <a:spcPct val="100000"/>
              </a:lnSpc>
              <a:spcBef>
                <a:spcPts val="5"/>
              </a:spcBef>
              <a:buChar char="-"/>
              <a:tabLst>
                <a:tab pos="403860" algn="l"/>
              </a:tabLst>
            </a:pP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True</a:t>
            </a:r>
            <a:r>
              <a:rPr sz="11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False,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displays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not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views</a:t>
            </a:r>
            <a:endParaRPr sz="1100">
              <a:latin typeface="Verdana" panose="020B0804030504040204"/>
              <a:cs typeface="Verdana" panose="020B0804030504040204"/>
            </a:endParaRPr>
          </a:p>
          <a:p>
            <a:pPr lvl="1">
              <a:lnSpc>
                <a:spcPct val="100000"/>
              </a:lnSpc>
              <a:spcBef>
                <a:spcPts val="315"/>
              </a:spcBef>
              <a:buClr>
                <a:srgbClr val="8E8E8E"/>
              </a:buClr>
              <a:buFont typeface="Verdana" panose="020B0804030504040204"/>
              <a:buChar char="-"/>
            </a:pPr>
            <a:endParaRPr sz="1100">
              <a:latin typeface="Verdana" panose="020B0804030504040204"/>
              <a:cs typeface="Verdana" panose="020B0804030504040204"/>
            </a:endParaRPr>
          </a:p>
          <a:p>
            <a:pPr marL="435610" lvl="1" indent="-181610">
              <a:lnSpc>
                <a:spcPct val="100000"/>
              </a:lnSpc>
              <a:buChar char="-"/>
              <a:tabLst>
                <a:tab pos="434975" algn="l"/>
              </a:tabLst>
            </a:pP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True</a:t>
            </a:r>
            <a:r>
              <a:rPr sz="11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False,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if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true</a:t>
            </a:r>
            <a:r>
              <a:rPr sz="11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then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cannot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1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edited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by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user</a:t>
            </a:r>
            <a:endParaRPr sz="1100">
              <a:latin typeface="Verdana" panose="020B0804030504040204"/>
              <a:cs typeface="Verdana" panose="020B0804030504040204"/>
            </a:endParaRPr>
          </a:p>
          <a:p>
            <a:pPr lvl="1">
              <a:lnSpc>
                <a:spcPct val="100000"/>
              </a:lnSpc>
              <a:spcBef>
                <a:spcPts val="275"/>
              </a:spcBef>
              <a:buClr>
                <a:srgbClr val="8E8E8E"/>
              </a:buClr>
              <a:buFont typeface="Verdana" panose="020B0804030504040204"/>
              <a:buChar char="-"/>
            </a:pPr>
            <a:endParaRPr sz="1100">
              <a:latin typeface="Verdana" panose="020B0804030504040204"/>
              <a:cs typeface="Verdana" panose="020B0804030504040204"/>
            </a:endParaRPr>
          </a:p>
          <a:p>
            <a:pPr marL="405765" lvl="1" indent="-181610">
              <a:lnSpc>
                <a:spcPct val="100000"/>
              </a:lnSpc>
              <a:buChar char="-"/>
              <a:tabLst>
                <a:tab pos="405765" algn="l"/>
              </a:tabLst>
            </a:pP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True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False,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if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true</a:t>
            </a:r>
            <a:r>
              <a:rPr sz="11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then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record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cannot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saved</a:t>
            </a:r>
            <a:r>
              <a:rPr sz="11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1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database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with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an</a:t>
            </a:r>
            <a:r>
              <a:rPr sz="11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empty/null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value</a:t>
            </a:r>
            <a:endParaRPr sz="11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100">
              <a:latin typeface="Verdana" panose="020B0804030504040204"/>
              <a:cs typeface="Verdana" panose="020B0804030504040204"/>
            </a:endParaRPr>
          </a:p>
          <a:p>
            <a:pPr marL="76200">
              <a:lnSpc>
                <a:spcPct val="100000"/>
              </a:lnSpc>
            </a:pPr>
            <a:r>
              <a:rPr sz="11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100" i="1" spc="10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 </a:t>
            </a:r>
            <a:r>
              <a:rPr sz="11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Sets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value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on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automatically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during</a:t>
            </a:r>
            <a:r>
              <a:rPr sz="11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record</a:t>
            </a:r>
            <a:r>
              <a:rPr sz="11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creation</a:t>
            </a:r>
            <a:endParaRPr sz="11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332" y="2840634"/>
            <a:ext cx="985519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indent="-327660" algn="dist">
              <a:lnSpc>
                <a:spcPct val="100000"/>
              </a:lnSpc>
              <a:spcBef>
                <a:spcPts val="100"/>
              </a:spcBef>
              <a:buClr>
                <a:srgbClr val="704B67"/>
              </a:buClr>
              <a:buSzPct val="93000"/>
              <a:buFont typeface="Arial" panose="020B0604020202090204"/>
              <a:buChar char="●"/>
              <a:tabLst>
                <a:tab pos="340360" algn="l"/>
              </a:tabLst>
            </a:pPr>
            <a:r>
              <a:rPr sz="1400" b="1" spc="-10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Default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 marL="340360" indent="-327660">
              <a:lnSpc>
                <a:spcPct val="100000"/>
              </a:lnSpc>
              <a:spcBef>
                <a:spcPts val="1250"/>
              </a:spcBef>
              <a:buClr>
                <a:srgbClr val="704B67"/>
              </a:buClr>
              <a:buSzPct val="93000"/>
              <a:buFont typeface="Arial" panose="020B0604020202090204"/>
              <a:buChar char="●"/>
              <a:tabLst>
                <a:tab pos="340360" algn="l"/>
              </a:tabLst>
            </a:pPr>
            <a:r>
              <a:rPr sz="1400" b="1" spc="-405" dirty="0">
                <a:solidFill>
                  <a:srgbClr val="00CDB3"/>
                </a:solidFill>
                <a:latin typeface="Verdana" panose="020B0804030504040204"/>
                <a:cs typeface="Verdana" panose="020B0804030504040204"/>
              </a:rPr>
              <a:t>…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4533" y="4321369"/>
            <a:ext cx="5608320" cy="21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b="1" spc="1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info</a:t>
            </a:r>
            <a:r>
              <a:rPr sz="1250" b="1" spc="434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5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=</a:t>
            </a:r>
            <a:r>
              <a:rPr sz="1250" b="1" spc="434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50" b="1" spc="1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fields.Char(string=</a:t>
            </a:r>
            <a:r>
              <a:rPr sz="1250" b="1" spc="1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"Test"</a:t>
            </a:r>
            <a:r>
              <a:rPr sz="1250" b="1" spc="1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,</a:t>
            </a:r>
            <a:r>
              <a:rPr sz="1250" b="1" spc="434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5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required=</a:t>
            </a:r>
            <a:r>
              <a:rPr sz="125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True</a:t>
            </a:r>
            <a:r>
              <a:rPr sz="125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,</a:t>
            </a:r>
            <a:r>
              <a:rPr sz="1250" b="1" spc="434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250" b="1" spc="10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default=</a:t>
            </a:r>
            <a:r>
              <a:rPr sz="1250" b="1" spc="10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"test"</a:t>
            </a:r>
            <a:r>
              <a:rPr sz="1250" b="1" spc="10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)</a:t>
            </a:r>
            <a:endParaRPr sz="1250">
              <a:latin typeface="Trebuchet MS" panose="020B0703020202090204"/>
              <a:cs typeface="Trebuchet MS" panose="020B070302020209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-19049" y="3581917"/>
            <a:ext cx="9076055" cy="1581150"/>
            <a:chOff x="-19049" y="3581917"/>
            <a:chExt cx="9076055" cy="158115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9045" y="4536965"/>
              <a:ext cx="377531" cy="377524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3031" y="612036"/>
            <a:ext cx="715706" cy="320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185" y="711696"/>
            <a:ext cx="5422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</a:rPr>
              <a:t>PARTNERS</a:t>
            </a:r>
            <a:endParaRPr sz="8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169670" y="1642110"/>
            <a:ext cx="6804660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ym typeface="+mn-ea"/>
              </a:rPr>
              <a:t>Data</a:t>
            </a:r>
            <a:r>
              <a:rPr sz="6000" spc="-15" dirty="0">
                <a:sym typeface="+mn-ea"/>
              </a:rPr>
              <a:t> </a:t>
            </a:r>
            <a:r>
              <a:rPr lang="vi-VN" sz="6000" spc="-15" dirty="0">
                <a:sym typeface="+mn-ea"/>
              </a:rPr>
              <a:t>I</a:t>
            </a:r>
            <a:r>
              <a:rPr sz="6000" spc="-140" dirty="0">
                <a:sym typeface="+mn-ea"/>
              </a:rPr>
              <a:t>ntroduction</a:t>
            </a:r>
            <a:br>
              <a:rPr sz="6000">
                <a:latin typeface="Liberation Sans Narrow"/>
                <a:cs typeface="Liberation Sans Narrow"/>
              </a:rPr>
            </a:br>
            <a:endParaRPr sz="6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49" y="3730647"/>
            <a:ext cx="2569210" cy="1431925"/>
            <a:chOff x="-19049" y="3730647"/>
            <a:chExt cx="2569210" cy="143192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14287" y="3826079"/>
            <a:ext cx="2758440" cy="1332230"/>
            <a:chOff x="-14287" y="3826079"/>
            <a:chExt cx="2758440" cy="1332230"/>
          </a:xfrm>
        </p:grpSpPr>
        <p:sp>
          <p:nvSpPr>
            <p:cNvPr id="7" name="object 7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55216"/>
              <a:ext cx="2743944" cy="921098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5750382" y="1599260"/>
            <a:ext cx="1907539" cy="1943100"/>
          </a:xfrm>
          <a:custGeom>
            <a:avLst/>
            <a:gdLst/>
            <a:ahLst/>
            <a:cxnLst/>
            <a:rect l="l" t="t" r="r" b="b"/>
            <a:pathLst>
              <a:path w="1907540" h="1943100">
                <a:moveTo>
                  <a:pt x="1619834" y="1199934"/>
                </a:moveTo>
                <a:lnTo>
                  <a:pt x="1608175" y="1160691"/>
                </a:lnTo>
                <a:lnTo>
                  <a:pt x="1567599" y="1145095"/>
                </a:lnTo>
                <a:lnTo>
                  <a:pt x="1556740" y="1146060"/>
                </a:lnTo>
                <a:lnTo>
                  <a:pt x="1546631" y="1148969"/>
                </a:lnTo>
                <a:lnTo>
                  <a:pt x="1537855" y="1153845"/>
                </a:lnTo>
                <a:lnTo>
                  <a:pt x="1530946" y="1160691"/>
                </a:lnTo>
                <a:lnTo>
                  <a:pt x="1231849" y="1464043"/>
                </a:lnTo>
                <a:lnTo>
                  <a:pt x="1046327" y="1270546"/>
                </a:lnTo>
                <a:lnTo>
                  <a:pt x="1007694" y="1258760"/>
                </a:lnTo>
                <a:lnTo>
                  <a:pt x="969098" y="1270546"/>
                </a:lnTo>
                <a:lnTo>
                  <a:pt x="953630" y="1311694"/>
                </a:lnTo>
                <a:lnTo>
                  <a:pt x="957491" y="1332992"/>
                </a:lnTo>
                <a:lnTo>
                  <a:pt x="1195870" y="1579067"/>
                </a:lnTo>
                <a:lnTo>
                  <a:pt x="1232522" y="1594662"/>
                </a:lnTo>
                <a:lnTo>
                  <a:pt x="1243685" y="1593697"/>
                </a:lnTo>
                <a:lnTo>
                  <a:pt x="1608175" y="1239189"/>
                </a:lnTo>
                <a:lnTo>
                  <a:pt x="1616913" y="1221041"/>
                </a:lnTo>
                <a:lnTo>
                  <a:pt x="1619834" y="1199934"/>
                </a:lnTo>
                <a:close/>
              </a:path>
              <a:path w="1907540" h="1943100">
                <a:moveTo>
                  <a:pt x="1907273" y="1308100"/>
                </a:moveTo>
                <a:lnTo>
                  <a:pt x="1904339" y="1257300"/>
                </a:lnTo>
                <a:lnTo>
                  <a:pt x="1897519" y="1206500"/>
                </a:lnTo>
                <a:lnTo>
                  <a:pt x="1872856" y="1117600"/>
                </a:lnTo>
                <a:lnTo>
                  <a:pt x="1855355" y="1066800"/>
                </a:lnTo>
                <a:lnTo>
                  <a:pt x="1834654" y="1028700"/>
                </a:lnTo>
                <a:lnTo>
                  <a:pt x="1810893" y="990600"/>
                </a:lnTo>
                <a:lnTo>
                  <a:pt x="1788642" y="958761"/>
                </a:lnTo>
                <a:lnTo>
                  <a:pt x="1788642" y="1308100"/>
                </a:lnTo>
                <a:lnTo>
                  <a:pt x="1787334" y="1358900"/>
                </a:lnTo>
                <a:lnTo>
                  <a:pt x="1781822" y="1397000"/>
                </a:lnTo>
                <a:lnTo>
                  <a:pt x="1772297" y="1447800"/>
                </a:lnTo>
                <a:lnTo>
                  <a:pt x="1758962" y="1485900"/>
                </a:lnTo>
                <a:lnTo>
                  <a:pt x="1742008" y="1536700"/>
                </a:lnTo>
                <a:lnTo>
                  <a:pt x="1721612" y="1574800"/>
                </a:lnTo>
                <a:lnTo>
                  <a:pt x="1697964" y="1600200"/>
                </a:lnTo>
                <a:lnTo>
                  <a:pt x="1671269" y="1638300"/>
                </a:lnTo>
                <a:lnTo>
                  <a:pt x="1641716" y="1676400"/>
                </a:lnTo>
                <a:lnTo>
                  <a:pt x="1609496" y="1701800"/>
                </a:lnTo>
                <a:lnTo>
                  <a:pt x="1574774" y="1727200"/>
                </a:lnTo>
                <a:lnTo>
                  <a:pt x="1537779" y="1752600"/>
                </a:lnTo>
                <a:lnTo>
                  <a:pt x="1498676" y="1778000"/>
                </a:lnTo>
                <a:lnTo>
                  <a:pt x="1457667" y="1790700"/>
                </a:lnTo>
                <a:lnTo>
                  <a:pt x="1414932" y="1803400"/>
                </a:lnTo>
                <a:lnTo>
                  <a:pt x="1370672" y="1816100"/>
                </a:lnTo>
                <a:lnTo>
                  <a:pt x="1325067" y="1816100"/>
                </a:lnTo>
                <a:lnTo>
                  <a:pt x="1278318" y="1828800"/>
                </a:lnTo>
                <a:lnTo>
                  <a:pt x="1229779" y="1816100"/>
                </a:lnTo>
                <a:lnTo>
                  <a:pt x="1182522" y="1816100"/>
                </a:lnTo>
                <a:lnTo>
                  <a:pt x="1136751" y="1803400"/>
                </a:lnTo>
                <a:lnTo>
                  <a:pt x="1092695" y="1790700"/>
                </a:lnTo>
                <a:lnTo>
                  <a:pt x="1050556" y="1765300"/>
                </a:lnTo>
                <a:lnTo>
                  <a:pt x="1010564" y="1739900"/>
                </a:lnTo>
                <a:lnTo>
                  <a:pt x="972921" y="1714500"/>
                </a:lnTo>
                <a:lnTo>
                  <a:pt x="937844" y="1689100"/>
                </a:lnTo>
                <a:lnTo>
                  <a:pt x="917549" y="1665160"/>
                </a:lnTo>
                <a:lnTo>
                  <a:pt x="917549" y="1816100"/>
                </a:lnTo>
                <a:lnTo>
                  <a:pt x="818654" y="1816100"/>
                </a:lnTo>
                <a:lnTo>
                  <a:pt x="770623" y="1828800"/>
                </a:lnTo>
                <a:lnTo>
                  <a:pt x="723671" y="1828800"/>
                </a:lnTo>
                <a:lnTo>
                  <a:pt x="647877" y="1816100"/>
                </a:lnTo>
                <a:lnTo>
                  <a:pt x="507022" y="1816100"/>
                </a:lnTo>
                <a:lnTo>
                  <a:pt x="442645" y="1803400"/>
                </a:lnTo>
                <a:lnTo>
                  <a:pt x="382778" y="1790700"/>
                </a:lnTo>
                <a:lnTo>
                  <a:pt x="327748" y="1778000"/>
                </a:lnTo>
                <a:lnTo>
                  <a:pt x="277901" y="1765300"/>
                </a:lnTo>
                <a:lnTo>
                  <a:pt x="233578" y="1752600"/>
                </a:lnTo>
                <a:lnTo>
                  <a:pt x="195135" y="1727200"/>
                </a:lnTo>
                <a:lnTo>
                  <a:pt x="162915" y="1714500"/>
                </a:lnTo>
                <a:lnTo>
                  <a:pt x="137248" y="1701800"/>
                </a:lnTo>
                <a:lnTo>
                  <a:pt x="118491" y="1676400"/>
                </a:lnTo>
                <a:lnTo>
                  <a:pt x="106984" y="1663700"/>
                </a:lnTo>
                <a:lnTo>
                  <a:pt x="103073" y="1651000"/>
                </a:lnTo>
                <a:lnTo>
                  <a:pt x="103073" y="1358900"/>
                </a:lnTo>
                <a:lnTo>
                  <a:pt x="143675" y="1384300"/>
                </a:lnTo>
                <a:lnTo>
                  <a:pt x="187769" y="1397000"/>
                </a:lnTo>
                <a:lnTo>
                  <a:pt x="234759" y="1409700"/>
                </a:lnTo>
                <a:lnTo>
                  <a:pt x="284060" y="1435100"/>
                </a:lnTo>
                <a:lnTo>
                  <a:pt x="387223" y="1460500"/>
                </a:lnTo>
                <a:lnTo>
                  <a:pt x="439902" y="1460500"/>
                </a:lnTo>
                <a:lnTo>
                  <a:pt x="492518" y="1473200"/>
                </a:lnTo>
                <a:lnTo>
                  <a:pt x="544499" y="1473200"/>
                </a:lnTo>
                <a:lnTo>
                  <a:pt x="595236" y="1485900"/>
                </a:lnTo>
                <a:lnTo>
                  <a:pt x="690626" y="1485900"/>
                </a:lnTo>
                <a:lnTo>
                  <a:pt x="707771" y="1536700"/>
                </a:lnTo>
                <a:lnTo>
                  <a:pt x="728243" y="1574800"/>
                </a:lnTo>
                <a:lnTo>
                  <a:pt x="751979" y="1625600"/>
                </a:lnTo>
                <a:lnTo>
                  <a:pt x="778929" y="1663700"/>
                </a:lnTo>
                <a:lnTo>
                  <a:pt x="809028" y="1701800"/>
                </a:lnTo>
                <a:lnTo>
                  <a:pt x="842200" y="1739900"/>
                </a:lnTo>
                <a:lnTo>
                  <a:pt x="878395" y="1778000"/>
                </a:lnTo>
                <a:lnTo>
                  <a:pt x="917549" y="1816100"/>
                </a:lnTo>
                <a:lnTo>
                  <a:pt x="917549" y="1665160"/>
                </a:lnTo>
                <a:lnTo>
                  <a:pt x="905548" y="1651000"/>
                </a:lnTo>
                <a:lnTo>
                  <a:pt x="876249" y="1625600"/>
                </a:lnTo>
                <a:lnTo>
                  <a:pt x="850163" y="1587500"/>
                </a:lnTo>
                <a:lnTo>
                  <a:pt x="827506" y="1536700"/>
                </a:lnTo>
                <a:lnTo>
                  <a:pt x="808482" y="1498600"/>
                </a:lnTo>
                <a:lnTo>
                  <a:pt x="793305" y="1460500"/>
                </a:lnTo>
                <a:lnTo>
                  <a:pt x="782205" y="1409700"/>
                </a:lnTo>
                <a:lnTo>
                  <a:pt x="777100" y="1371600"/>
                </a:lnTo>
                <a:lnTo>
                  <a:pt x="775398" y="1358900"/>
                </a:lnTo>
                <a:lnTo>
                  <a:pt x="773074" y="1308100"/>
                </a:lnTo>
                <a:lnTo>
                  <a:pt x="775398" y="1257300"/>
                </a:lnTo>
                <a:lnTo>
                  <a:pt x="782205" y="1219200"/>
                </a:lnTo>
                <a:lnTo>
                  <a:pt x="793305" y="1168400"/>
                </a:lnTo>
                <a:lnTo>
                  <a:pt x="808482" y="1117600"/>
                </a:lnTo>
                <a:lnTo>
                  <a:pt x="827506" y="1079500"/>
                </a:lnTo>
                <a:lnTo>
                  <a:pt x="850163" y="1041400"/>
                </a:lnTo>
                <a:lnTo>
                  <a:pt x="876249" y="1003300"/>
                </a:lnTo>
                <a:lnTo>
                  <a:pt x="905548" y="965200"/>
                </a:lnTo>
                <a:lnTo>
                  <a:pt x="937844" y="927100"/>
                </a:lnTo>
                <a:lnTo>
                  <a:pt x="972921" y="901700"/>
                </a:lnTo>
                <a:lnTo>
                  <a:pt x="1010564" y="876300"/>
                </a:lnTo>
                <a:lnTo>
                  <a:pt x="1050556" y="850900"/>
                </a:lnTo>
                <a:lnTo>
                  <a:pt x="1092695" y="838200"/>
                </a:lnTo>
                <a:lnTo>
                  <a:pt x="1136751" y="825500"/>
                </a:lnTo>
                <a:lnTo>
                  <a:pt x="1229779" y="800100"/>
                </a:lnTo>
                <a:lnTo>
                  <a:pt x="1326921" y="800100"/>
                </a:lnTo>
                <a:lnTo>
                  <a:pt x="1420317" y="825500"/>
                </a:lnTo>
                <a:lnTo>
                  <a:pt x="1464665" y="838200"/>
                </a:lnTo>
                <a:lnTo>
                  <a:pt x="1507147" y="850900"/>
                </a:lnTo>
                <a:lnTo>
                  <a:pt x="1547533" y="876300"/>
                </a:lnTo>
                <a:lnTo>
                  <a:pt x="1585595" y="901700"/>
                </a:lnTo>
                <a:lnTo>
                  <a:pt x="1621116" y="927100"/>
                </a:lnTo>
                <a:lnTo>
                  <a:pt x="1653857" y="965200"/>
                </a:lnTo>
                <a:lnTo>
                  <a:pt x="1683600" y="1003300"/>
                </a:lnTo>
                <a:lnTo>
                  <a:pt x="1710105" y="1041400"/>
                </a:lnTo>
                <a:lnTo>
                  <a:pt x="1733156" y="1079500"/>
                </a:lnTo>
                <a:lnTo>
                  <a:pt x="1752523" y="1117600"/>
                </a:lnTo>
                <a:lnTo>
                  <a:pt x="1767992" y="1168400"/>
                </a:lnTo>
                <a:lnTo>
                  <a:pt x="1779320" y="1219200"/>
                </a:lnTo>
                <a:lnTo>
                  <a:pt x="1786280" y="1257300"/>
                </a:lnTo>
                <a:lnTo>
                  <a:pt x="1788642" y="1308100"/>
                </a:lnTo>
                <a:lnTo>
                  <a:pt x="1788642" y="958761"/>
                </a:lnTo>
                <a:lnTo>
                  <a:pt x="1754936" y="914400"/>
                </a:lnTo>
                <a:lnTo>
                  <a:pt x="1723059" y="876300"/>
                </a:lnTo>
                <a:lnTo>
                  <a:pt x="1688820" y="838200"/>
                </a:lnTo>
                <a:lnTo>
                  <a:pt x="1652397" y="812800"/>
                </a:lnTo>
                <a:lnTo>
                  <a:pt x="1613928" y="787400"/>
                </a:lnTo>
                <a:lnTo>
                  <a:pt x="1573618" y="762000"/>
                </a:lnTo>
                <a:lnTo>
                  <a:pt x="1531620" y="736600"/>
                </a:lnTo>
                <a:lnTo>
                  <a:pt x="1443253" y="711200"/>
                </a:lnTo>
                <a:lnTo>
                  <a:pt x="1443253" y="279400"/>
                </a:lnTo>
                <a:lnTo>
                  <a:pt x="1431544" y="215900"/>
                </a:lnTo>
                <a:lnTo>
                  <a:pt x="1384846" y="152400"/>
                </a:lnTo>
                <a:lnTo>
                  <a:pt x="1345399" y="128485"/>
                </a:lnTo>
                <a:lnTo>
                  <a:pt x="1345399" y="444500"/>
                </a:lnTo>
                <a:lnTo>
                  <a:pt x="1345399" y="685800"/>
                </a:lnTo>
                <a:lnTo>
                  <a:pt x="1218552" y="685800"/>
                </a:lnTo>
                <a:lnTo>
                  <a:pt x="1122591" y="711200"/>
                </a:lnTo>
                <a:lnTo>
                  <a:pt x="1076718" y="723900"/>
                </a:lnTo>
                <a:lnTo>
                  <a:pt x="1032471" y="736600"/>
                </a:lnTo>
                <a:lnTo>
                  <a:pt x="989990" y="762000"/>
                </a:lnTo>
                <a:lnTo>
                  <a:pt x="949413" y="787400"/>
                </a:lnTo>
                <a:lnTo>
                  <a:pt x="910907" y="812800"/>
                </a:lnTo>
                <a:lnTo>
                  <a:pt x="874610" y="850900"/>
                </a:lnTo>
                <a:lnTo>
                  <a:pt x="840676" y="876300"/>
                </a:lnTo>
                <a:lnTo>
                  <a:pt x="809244" y="914400"/>
                </a:lnTo>
                <a:lnTo>
                  <a:pt x="731850" y="914400"/>
                </a:lnTo>
                <a:lnTo>
                  <a:pt x="731850" y="1028700"/>
                </a:lnTo>
                <a:lnTo>
                  <a:pt x="712571" y="1066800"/>
                </a:lnTo>
                <a:lnTo>
                  <a:pt x="696175" y="1117600"/>
                </a:lnTo>
                <a:lnTo>
                  <a:pt x="682929" y="1155700"/>
                </a:lnTo>
                <a:lnTo>
                  <a:pt x="673112" y="1206500"/>
                </a:lnTo>
                <a:lnTo>
                  <a:pt x="667016" y="1257300"/>
                </a:lnTo>
                <a:lnTo>
                  <a:pt x="664921" y="1308100"/>
                </a:lnTo>
                <a:lnTo>
                  <a:pt x="664921" y="1371600"/>
                </a:lnTo>
                <a:lnTo>
                  <a:pt x="584530" y="1358900"/>
                </a:lnTo>
                <a:lnTo>
                  <a:pt x="509905" y="1358900"/>
                </a:lnTo>
                <a:lnTo>
                  <a:pt x="441185" y="1346200"/>
                </a:lnTo>
                <a:lnTo>
                  <a:pt x="378472" y="1333500"/>
                </a:lnTo>
                <a:lnTo>
                  <a:pt x="321881" y="1320800"/>
                </a:lnTo>
                <a:lnTo>
                  <a:pt x="271526" y="1308100"/>
                </a:lnTo>
                <a:lnTo>
                  <a:pt x="227507" y="1295400"/>
                </a:lnTo>
                <a:lnTo>
                  <a:pt x="189966" y="1282700"/>
                </a:lnTo>
                <a:lnTo>
                  <a:pt x="158978" y="1257300"/>
                </a:lnTo>
                <a:lnTo>
                  <a:pt x="134696" y="1244600"/>
                </a:lnTo>
                <a:lnTo>
                  <a:pt x="117208" y="1231900"/>
                </a:lnTo>
                <a:lnTo>
                  <a:pt x="106629" y="1219200"/>
                </a:lnTo>
                <a:lnTo>
                  <a:pt x="103073" y="1206500"/>
                </a:lnTo>
                <a:lnTo>
                  <a:pt x="103073" y="914400"/>
                </a:lnTo>
                <a:lnTo>
                  <a:pt x="142976" y="927100"/>
                </a:lnTo>
                <a:lnTo>
                  <a:pt x="186194" y="952500"/>
                </a:lnTo>
                <a:lnTo>
                  <a:pt x="232206" y="965200"/>
                </a:lnTo>
                <a:lnTo>
                  <a:pt x="330581" y="990600"/>
                </a:lnTo>
                <a:lnTo>
                  <a:pt x="381876" y="1003300"/>
                </a:lnTo>
                <a:lnTo>
                  <a:pt x="433895" y="1003300"/>
                </a:lnTo>
                <a:lnTo>
                  <a:pt x="486117" y="1016000"/>
                </a:lnTo>
                <a:lnTo>
                  <a:pt x="537997" y="1016000"/>
                </a:lnTo>
                <a:lnTo>
                  <a:pt x="589038" y="1028700"/>
                </a:lnTo>
                <a:lnTo>
                  <a:pt x="731850" y="1028700"/>
                </a:lnTo>
                <a:lnTo>
                  <a:pt x="731850" y="914400"/>
                </a:lnTo>
                <a:lnTo>
                  <a:pt x="561454" y="914400"/>
                </a:lnTo>
                <a:lnTo>
                  <a:pt x="493141" y="901700"/>
                </a:lnTo>
                <a:lnTo>
                  <a:pt x="429704" y="889000"/>
                </a:lnTo>
                <a:lnTo>
                  <a:pt x="371348" y="876300"/>
                </a:lnTo>
                <a:lnTo>
                  <a:pt x="318274" y="863600"/>
                </a:lnTo>
                <a:lnTo>
                  <a:pt x="270687" y="850900"/>
                </a:lnTo>
                <a:lnTo>
                  <a:pt x="228777" y="838200"/>
                </a:lnTo>
                <a:lnTo>
                  <a:pt x="192760" y="825500"/>
                </a:lnTo>
                <a:lnTo>
                  <a:pt x="162839" y="800100"/>
                </a:lnTo>
                <a:lnTo>
                  <a:pt x="139217" y="787400"/>
                </a:lnTo>
                <a:lnTo>
                  <a:pt x="122097" y="774700"/>
                </a:lnTo>
                <a:lnTo>
                  <a:pt x="111671" y="762000"/>
                </a:lnTo>
                <a:lnTo>
                  <a:pt x="108153" y="736600"/>
                </a:lnTo>
                <a:lnTo>
                  <a:pt x="108153" y="444500"/>
                </a:lnTo>
                <a:lnTo>
                  <a:pt x="146786" y="469900"/>
                </a:lnTo>
                <a:lnTo>
                  <a:pt x="188620" y="482600"/>
                </a:lnTo>
                <a:lnTo>
                  <a:pt x="233197" y="495300"/>
                </a:lnTo>
                <a:lnTo>
                  <a:pt x="280022" y="520700"/>
                </a:lnTo>
                <a:lnTo>
                  <a:pt x="328650" y="533400"/>
                </a:lnTo>
                <a:lnTo>
                  <a:pt x="378625" y="533400"/>
                </a:lnTo>
                <a:lnTo>
                  <a:pt x="480707" y="558800"/>
                </a:lnTo>
                <a:lnTo>
                  <a:pt x="582561" y="558800"/>
                </a:lnTo>
                <a:lnTo>
                  <a:pt x="632244" y="571500"/>
                </a:lnTo>
                <a:lnTo>
                  <a:pt x="817587" y="571500"/>
                </a:lnTo>
                <a:lnTo>
                  <a:pt x="866127" y="558800"/>
                </a:lnTo>
                <a:lnTo>
                  <a:pt x="966914" y="558800"/>
                </a:lnTo>
                <a:lnTo>
                  <a:pt x="1069289" y="533400"/>
                </a:lnTo>
                <a:lnTo>
                  <a:pt x="1119797" y="533400"/>
                </a:lnTo>
                <a:lnTo>
                  <a:pt x="1169187" y="520700"/>
                </a:lnTo>
                <a:lnTo>
                  <a:pt x="1216952" y="495300"/>
                </a:lnTo>
                <a:lnTo>
                  <a:pt x="1262570" y="482600"/>
                </a:lnTo>
                <a:lnTo>
                  <a:pt x="1305560" y="469900"/>
                </a:lnTo>
                <a:lnTo>
                  <a:pt x="1345399" y="444500"/>
                </a:lnTo>
                <a:lnTo>
                  <a:pt x="1345399" y="128485"/>
                </a:lnTo>
                <a:lnTo>
                  <a:pt x="1342961" y="127000"/>
                </a:lnTo>
                <a:lnTo>
                  <a:pt x="1335100" y="121767"/>
                </a:lnTo>
                <a:lnTo>
                  <a:pt x="1335100" y="279400"/>
                </a:lnTo>
                <a:lnTo>
                  <a:pt x="1331645" y="292100"/>
                </a:lnTo>
                <a:lnTo>
                  <a:pt x="1321384" y="304800"/>
                </a:lnTo>
                <a:lnTo>
                  <a:pt x="1304455" y="330200"/>
                </a:lnTo>
                <a:lnTo>
                  <a:pt x="1280972" y="342900"/>
                </a:lnTo>
                <a:lnTo>
                  <a:pt x="1251089" y="355600"/>
                </a:lnTo>
                <a:lnTo>
                  <a:pt x="1214945" y="368300"/>
                </a:lnTo>
                <a:lnTo>
                  <a:pt x="1172667" y="381000"/>
                </a:lnTo>
                <a:lnTo>
                  <a:pt x="1124394" y="406400"/>
                </a:lnTo>
                <a:lnTo>
                  <a:pt x="1070267" y="419100"/>
                </a:lnTo>
                <a:lnTo>
                  <a:pt x="1010412" y="419100"/>
                </a:lnTo>
                <a:lnTo>
                  <a:pt x="944968" y="431800"/>
                </a:lnTo>
                <a:lnTo>
                  <a:pt x="874077" y="444500"/>
                </a:lnTo>
                <a:lnTo>
                  <a:pt x="558876" y="444500"/>
                </a:lnTo>
                <a:lnTo>
                  <a:pt x="487972" y="431800"/>
                </a:lnTo>
                <a:lnTo>
                  <a:pt x="422529" y="419100"/>
                </a:lnTo>
                <a:lnTo>
                  <a:pt x="362673" y="419100"/>
                </a:lnTo>
                <a:lnTo>
                  <a:pt x="308546" y="406400"/>
                </a:lnTo>
                <a:lnTo>
                  <a:pt x="260273" y="381000"/>
                </a:lnTo>
                <a:lnTo>
                  <a:pt x="217995" y="368300"/>
                </a:lnTo>
                <a:lnTo>
                  <a:pt x="181851" y="355600"/>
                </a:lnTo>
                <a:lnTo>
                  <a:pt x="151968" y="342900"/>
                </a:lnTo>
                <a:lnTo>
                  <a:pt x="128498" y="330200"/>
                </a:lnTo>
                <a:lnTo>
                  <a:pt x="111556" y="304800"/>
                </a:lnTo>
                <a:lnTo>
                  <a:pt x="101295" y="292100"/>
                </a:lnTo>
                <a:lnTo>
                  <a:pt x="97853" y="279400"/>
                </a:lnTo>
                <a:lnTo>
                  <a:pt x="102336" y="266700"/>
                </a:lnTo>
                <a:lnTo>
                  <a:pt x="113474" y="254000"/>
                </a:lnTo>
                <a:lnTo>
                  <a:pt x="131127" y="241300"/>
                </a:lnTo>
                <a:lnTo>
                  <a:pt x="155143" y="215900"/>
                </a:lnTo>
                <a:lnTo>
                  <a:pt x="185420" y="203200"/>
                </a:lnTo>
                <a:lnTo>
                  <a:pt x="221792" y="190500"/>
                </a:lnTo>
                <a:lnTo>
                  <a:pt x="264134" y="165100"/>
                </a:lnTo>
                <a:lnTo>
                  <a:pt x="312318" y="152400"/>
                </a:lnTo>
                <a:lnTo>
                  <a:pt x="366217" y="139700"/>
                </a:lnTo>
                <a:lnTo>
                  <a:pt x="425665" y="127000"/>
                </a:lnTo>
                <a:lnTo>
                  <a:pt x="490562" y="127000"/>
                </a:lnTo>
                <a:lnTo>
                  <a:pt x="560743" y="114300"/>
                </a:lnTo>
                <a:lnTo>
                  <a:pt x="874077" y="114300"/>
                </a:lnTo>
                <a:lnTo>
                  <a:pt x="944968" y="127000"/>
                </a:lnTo>
                <a:lnTo>
                  <a:pt x="1010412" y="127000"/>
                </a:lnTo>
                <a:lnTo>
                  <a:pt x="1070267" y="139700"/>
                </a:lnTo>
                <a:lnTo>
                  <a:pt x="1124394" y="152400"/>
                </a:lnTo>
                <a:lnTo>
                  <a:pt x="1172667" y="165100"/>
                </a:lnTo>
                <a:lnTo>
                  <a:pt x="1214945" y="190500"/>
                </a:lnTo>
                <a:lnTo>
                  <a:pt x="1251089" y="203200"/>
                </a:lnTo>
                <a:lnTo>
                  <a:pt x="1280972" y="215900"/>
                </a:lnTo>
                <a:lnTo>
                  <a:pt x="1304455" y="241300"/>
                </a:lnTo>
                <a:lnTo>
                  <a:pt x="1321384" y="254000"/>
                </a:lnTo>
                <a:lnTo>
                  <a:pt x="1331645" y="266700"/>
                </a:lnTo>
                <a:lnTo>
                  <a:pt x="1335100" y="279400"/>
                </a:lnTo>
                <a:lnTo>
                  <a:pt x="1335100" y="121767"/>
                </a:lnTo>
                <a:lnTo>
                  <a:pt x="1285811" y="88900"/>
                </a:lnTo>
                <a:lnTo>
                  <a:pt x="1211249" y="63500"/>
                </a:lnTo>
                <a:lnTo>
                  <a:pt x="1169847" y="50800"/>
                </a:lnTo>
                <a:lnTo>
                  <a:pt x="1126185" y="38100"/>
                </a:lnTo>
                <a:lnTo>
                  <a:pt x="1080490" y="25400"/>
                </a:lnTo>
                <a:lnTo>
                  <a:pt x="1032967" y="25400"/>
                </a:lnTo>
                <a:lnTo>
                  <a:pt x="933297" y="0"/>
                </a:lnTo>
                <a:lnTo>
                  <a:pt x="506145" y="0"/>
                </a:lnTo>
                <a:lnTo>
                  <a:pt x="406476" y="25400"/>
                </a:lnTo>
                <a:lnTo>
                  <a:pt x="359410" y="25400"/>
                </a:lnTo>
                <a:lnTo>
                  <a:pt x="314477" y="38100"/>
                </a:lnTo>
                <a:lnTo>
                  <a:pt x="271881" y="50800"/>
                </a:lnTo>
                <a:lnTo>
                  <a:pt x="231851" y="63500"/>
                </a:lnTo>
                <a:lnTo>
                  <a:pt x="158991" y="88900"/>
                </a:lnTo>
                <a:lnTo>
                  <a:pt x="102527" y="127000"/>
                </a:lnTo>
                <a:lnTo>
                  <a:pt x="60566" y="152400"/>
                </a:lnTo>
                <a:lnTo>
                  <a:pt x="31229" y="190500"/>
                </a:lnTo>
                <a:lnTo>
                  <a:pt x="12623" y="215900"/>
                </a:lnTo>
                <a:lnTo>
                  <a:pt x="2844" y="254000"/>
                </a:lnTo>
                <a:lnTo>
                  <a:pt x="0" y="279400"/>
                </a:lnTo>
                <a:lnTo>
                  <a:pt x="0" y="1651000"/>
                </a:lnTo>
                <a:lnTo>
                  <a:pt x="12623" y="1701800"/>
                </a:lnTo>
                <a:lnTo>
                  <a:pt x="31229" y="1739900"/>
                </a:lnTo>
                <a:lnTo>
                  <a:pt x="60566" y="1778000"/>
                </a:lnTo>
                <a:lnTo>
                  <a:pt x="102527" y="1803400"/>
                </a:lnTo>
                <a:lnTo>
                  <a:pt x="158991" y="1841500"/>
                </a:lnTo>
                <a:lnTo>
                  <a:pt x="231851" y="1866900"/>
                </a:lnTo>
                <a:lnTo>
                  <a:pt x="274523" y="1879600"/>
                </a:lnTo>
                <a:lnTo>
                  <a:pt x="364947" y="1905000"/>
                </a:lnTo>
                <a:lnTo>
                  <a:pt x="412445" y="1917700"/>
                </a:lnTo>
                <a:lnTo>
                  <a:pt x="461302" y="1917700"/>
                </a:lnTo>
                <a:lnTo>
                  <a:pt x="511378" y="1930400"/>
                </a:lnTo>
                <a:lnTo>
                  <a:pt x="614756" y="1930400"/>
                </a:lnTo>
                <a:lnTo>
                  <a:pt x="667778" y="1943100"/>
                </a:lnTo>
                <a:lnTo>
                  <a:pt x="776452" y="1943100"/>
                </a:lnTo>
                <a:lnTo>
                  <a:pt x="830541" y="1930400"/>
                </a:lnTo>
                <a:lnTo>
                  <a:pt x="935545" y="1930400"/>
                </a:lnTo>
                <a:lnTo>
                  <a:pt x="986104" y="1917700"/>
                </a:lnTo>
                <a:lnTo>
                  <a:pt x="1035151" y="1917700"/>
                </a:lnTo>
                <a:lnTo>
                  <a:pt x="1082471" y="1905000"/>
                </a:lnTo>
                <a:lnTo>
                  <a:pt x="1180973" y="1930400"/>
                </a:lnTo>
                <a:lnTo>
                  <a:pt x="1230972" y="1930400"/>
                </a:lnTo>
                <a:lnTo>
                  <a:pt x="1283398" y="1943100"/>
                </a:lnTo>
                <a:lnTo>
                  <a:pt x="1331607" y="1930400"/>
                </a:lnTo>
                <a:lnTo>
                  <a:pt x="1378889" y="1930400"/>
                </a:lnTo>
                <a:lnTo>
                  <a:pt x="1470126" y="1905000"/>
                </a:lnTo>
                <a:lnTo>
                  <a:pt x="1513763" y="1892300"/>
                </a:lnTo>
                <a:lnTo>
                  <a:pt x="1555915" y="1879600"/>
                </a:lnTo>
                <a:lnTo>
                  <a:pt x="1596402" y="1854200"/>
                </a:lnTo>
                <a:lnTo>
                  <a:pt x="1635086" y="1828800"/>
                </a:lnTo>
                <a:lnTo>
                  <a:pt x="1671828" y="1803400"/>
                </a:lnTo>
                <a:lnTo>
                  <a:pt x="1706460" y="1765300"/>
                </a:lnTo>
                <a:lnTo>
                  <a:pt x="1738871" y="1739900"/>
                </a:lnTo>
                <a:lnTo>
                  <a:pt x="1768881" y="1701800"/>
                </a:lnTo>
                <a:lnTo>
                  <a:pt x="1796364" y="1663700"/>
                </a:lnTo>
                <a:lnTo>
                  <a:pt x="1821154" y="1625600"/>
                </a:lnTo>
                <a:lnTo>
                  <a:pt x="1843125" y="1587500"/>
                </a:lnTo>
                <a:lnTo>
                  <a:pt x="1862112" y="1549400"/>
                </a:lnTo>
                <a:lnTo>
                  <a:pt x="1877974" y="1498600"/>
                </a:lnTo>
                <a:lnTo>
                  <a:pt x="1890572" y="1460500"/>
                </a:lnTo>
                <a:lnTo>
                  <a:pt x="1899754" y="1409700"/>
                </a:lnTo>
                <a:lnTo>
                  <a:pt x="1905368" y="1358900"/>
                </a:lnTo>
                <a:lnTo>
                  <a:pt x="1907273" y="1308100"/>
                </a:lnTo>
                <a:close/>
              </a:path>
            </a:pathLst>
          </a:custGeom>
          <a:solidFill>
            <a:srgbClr val="FB777C">
              <a:alpha val="817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9312" y="3581917"/>
            <a:ext cx="373756" cy="37376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2074" y="146693"/>
            <a:ext cx="26885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dirty="0">
                <a:solidFill>
                  <a:srgbClr val="333333"/>
                </a:solidFill>
                <a:latin typeface="Arial Bold" panose="020B0604020202090204" charset="0"/>
                <a:cs typeface="Arial Bold" panose="020B0604020202090204" charset="0"/>
              </a:rPr>
              <a:t>Data</a:t>
            </a:r>
            <a:r>
              <a:rPr sz="3200" i="0" spc="-20" dirty="0">
                <a:solidFill>
                  <a:srgbClr val="333333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3200" i="0" spc="-285" dirty="0">
                <a:solidFill>
                  <a:srgbClr val="333333"/>
                </a:solidFill>
                <a:latin typeface="Arial Bold" panose="020B0604020202090204" charset="0"/>
                <a:cs typeface="Arial Bold" panose="020B0604020202090204" charset="0"/>
              </a:rPr>
              <a:t>types</a:t>
            </a:r>
            <a:endParaRPr sz="3200" i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89477" y="4449383"/>
            <a:ext cx="779780" cy="16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5"/>
              </a:rPr>
              <a:t>CLICK</a:t>
            </a:r>
            <a:r>
              <a:rPr sz="1000" b="1" spc="-7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5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6179" y="615169"/>
            <a:ext cx="630471" cy="3233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930248" y="2438572"/>
            <a:ext cx="1241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Demo</a:t>
            </a:r>
            <a:r>
              <a:rPr sz="1800" b="1" spc="-1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b="1" spc="-16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Data</a:t>
            </a:r>
            <a:endParaRPr sz="18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92805" y="2447237"/>
            <a:ext cx="289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VS</a:t>
            </a:r>
            <a:endParaRPr sz="16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09071" y="99349"/>
            <a:ext cx="311921" cy="31191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390604" y="1538501"/>
            <a:ext cx="2169795" cy="1945005"/>
            <a:chOff x="1390604" y="1538501"/>
            <a:chExt cx="2169795" cy="1945005"/>
          </a:xfrm>
        </p:grpSpPr>
        <p:sp>
          <p:nvSpPr>
            <p:cNvPr id="19" name="object 19"/>
            <p:cNvSpPr/>
            <p:nvPr/>
          </p:nvSpPr>
          <p:spPr>
            <a:xfrm>
              <a:off x="1390604" y="1538501"/>
              <a:ext cx="2169795" cy="1945005"/>
            </a:xfrm>
            <a:custGeom>
              <a:avLst/>
              <a:gdLst/>
              <a:ahLst/>
              <a:cxnLst/>
              <a:rect l="l" t="t" r="r" b="b"/>
              <a:pathLst>
                <a:path w="2169795" h="1945004">
                  <a:moveTo>
                    <a:pt x="1976063" y="1944816"/>
                  </a:moveTo>
                  <a:lnTo>
                    <a:pt x="187612" y="1944816"/>
                  </a:lnTo>
                  <a:lnTo>
                    <a:pt x="145807" y="1939567"/>
                  </a:lnTo>
                  <a:lnTo>
                    <a:pt x="106790" y="1924650"/>
                  </a:lnTo>
                  <a:lnTo>
                    <a:pt x="71887" y="1901313"/>
                  </a:lnTo>
                  <a:lnTo>
                    <a:pt x="42429" y="1870799"/>
                  </a:lnTo>
                  <a:lnTo>
                    <a:pt x="19743" y="1834357"/>
                  </a:lnTo>
                  <a:lnTo>
                    <a:pt x="5157" y="1793230"/>
                  </a:lnTo>
                  <a:lnTo>
                    <a:pt x="0" y="1748666"/>
                  </a:lnTo>
                  <a:lnTo>
                    <a:pt x="0" y="196329"/>
                  </a:lnTo>
                  <a:lnTo>
                    <a:pt x="5157" y="151751"/>
                  </a:lnTo>
                  <a:lnTo>
                    <a:pt x="19743" y="110597"/>
                  </a:lnTo>
                  <a:lnTo>
                    <a:pt x="42429" y="74120"/>
                  </a:lnTo>
                  <a:lnTo>
                    <a:pt x="71887" y="43569"/>
                  </a:lnTo>
                  <a:lnTo>
                    <a:pt x="106790" y="20198"/>
                  </a:lnTo>
                  <a:lnTo>
                    <a:pt x="145807" y="5258"/>
                  </a:lnTo>
                  <a:lnTo>
                    <a:pt x="187612" y="0"/>
                  </a:lnTo>
                  <a:lnTo>
                    <a:pt x="1976063" y="0"/>
                  </a:lnTo>
                  <a:lnTo>
                    <a:pt x="2021886" y="4941"/>
                  </a:lnTo>
                  <a:lnTo>
                    <a:pt x="2063189" y="19142"/>
                  </a:lnTo>
                  <a:lnTo>
                    <a:pt x="2099051" y="41668"/>
                  </a:lnTo>
                  <a:lnTo>
                    <a:pt x="2128549" y="71584"/>
                  </a:lnTo>
                  <a:lnTo>
                    <a:pt x="2150761" y="107956"/>
                  </a:lnTo>
                  <a:lnTo>
                    <a:pt x="2158405" y="130824"/>
                  </a:lnTo>
                  <a:lnTo>
                    <a:pt x="187612" y="130824"/>
                  </a:lnTo>
                  <a:lnTo>
                    <a:pt x="162680" y="136042"/>
                  </a:lnTo>
                  <a:lnTo>
                    <a:pt x="142128" y="150198"/>
                  </a:lnTo>
                  <a:lnTo>
                    <a:pt x="128171" y="171043"/>
                  </a:lnTo>
                  <a:lnTo>
                    <a:pt x="123027" y="196329"/>
                  </a:lnTo>
                  <a:lnTo>
                    <a:pt x="123027" y="517443"/>
                  </a:lnTo>
                  <a:lnTo>
                    <a:pt x="2169638" y="517443"/>
                  </a:lnTo>
                  <a:lnTo>
                    <a:pt x="2169638" y="642416"/>
                  </a:lnTo>
                  <a:lnTo>
                    <a:pt x="123027" y="642416"/>
                  </a:lnTo>
                  <a:lnTo>
                    <a:pt x="123027" y="1742616"/>
                  </a:lnTo>
                  <a:lnTo>
                    <a:pt x="128171" y="1767905"/>
                  </a:lnTo>
                  <a:lnTo>
                    <a:pt x="142128" y="1788757"/>
                  </a:lnTo>
                  <a:lnTo>
                    <a:pt x="162680" y="1802919"/>
                  </a:lnTo>
                  <a:lnTo>
                    <a:pt x="187612" y="1808141"/>
                  </a:lnTo>
                  <a:lnTo>
                    <a:pt x="2159111" y="1808141"/>
                  </a:lnTo>
                  <a:lnTo>
                    <a:pt x="2149721" y="1834357"/>
                  </a:lnTo>
                  <a:lnTo>
                    <a:pt x="2126676" y="1870799"/>
                  </a:lnTo>
                  <a:lnTo>
                    <a:pt x="2096553" y="1901313"/>
                  </a:lnTo>
                  <a:lnTo>
                    <a:pt x="2060587" y="1924650"/>
                  </a:lnTo>
                  <a:lnTo>
                    <a:pt x="2020012" y="1939567"/>
                  </a:lnTo>
                  <a:lnTo>
                    <a:pt x="1976063" y="1944816"/>
                  </a:lnTo>
                  <a:close/>
                </a:path>
                <a:path w="2169795" h="1945004">
                  <a:moveTo>
                    <a:pt x="2169638" y="517443"/>
                  </a:moveTo>
                  <a:lnTo>
                    <a:pt x="2040463" y="517443"/>
                  </a:lnTo>
                  <a:lnTo>
                    <a:pt x="2040463" y="196329"/>
                  </a:lnTo>
                  <a:lnTo>
                    <a:pt x="2035347" y="171043"/>
                  </a:lnTo>
                  <a:lnTo>
                    <a:pt x="2021454" y="150198"/>
                  </a:lnTo>
                  <a:lnTo>
                    <a:pt x="2000965" y="136042"/>
                  </a:lnTo>
                  <a:lnTo>
                    <a:pt x="1976063" y="130824"/>
                  </a:lnTo>
                  <a:lnTo>
                    <a:pt x="2158405" y="130824"/>
                  </a:lnTo>
                  <a:lnTo>
                    <a:pt x="2164765" y="149849"/>
                  </a:lnTo>
                  <a:lnTo>
                    <a:pt x="2169638" y="196329"/>
                  </a:lnTo>
                  <a:lnTo>
                    <a:pt x="2169638" y="517443"/>
                  </a:lnTo>
                  <a:close/>
                </a:path>
                <a:path w="2169795" h="1945004">
                  <a:moveTo>
                    <a:pt x="2159111" y="1808141"/>
                  </a:moveTo>
                  <a:lnTo>
                    <a:pt x="1976063" y="1808141"/>
                  </a:lnTo>
                  <a:lnTo>
                    <a:pt x="2003494" y="1802919"/>
                  </a:lnTo>
                  <a:lnTo>
                    <a:pt x="2024363" y="1788757"/>
                  </a:lnTo>
                  <a:lnTo>
                    <a:pt x="2038669" y="1767905"/>
                  </a:lnTo>
                  <a:lnTo>
                    <a:pt x="2046413" y="1742616"/>
                  </a:lnTo>
                  <a:lnTo>
                    <a:pt x="2046413" y="642416"/>
                  </a:lnTo>
                  <a:lnTo>
                    <a:pt x="2169638" y="642416"/>
                  </a:lnTo>
                  <a:lnTo>
                    <a:pt x="2169638" y="1748666"/>
                  </a:lnTo>
                  <a:lnTo>
                    <a:pt x="2164453" y="1793230"/>
                  </a:lnTo>
                  <a:lnTo>
                    <a:pt x="2159111" y="1808141"/>
                  </a:lnTo>
                  <a:close/>
                </a:path>
              </a:pathLst>
            </a:custGeom>
            <a:solidFill>
              <a:srgbClr val="FB777C">
                <a:alpha val="817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844" y="1794298"/>
              <a:ext cx="134939" cy="130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4811" y="1794298"/>
              <a:ext cx="128982" cy="1308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2775" y="1794298"/>
              <a:ext cx="128982" cy="1308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65909" y="1794306"/>
              <a:ext cx="1536700" cy="1416050"/>
            </a:xfrm>
            <a:custGeom>
              <a:avLst/>
              <a:gdLst/>
              <a:ahLst/>
              <a:cxnLst/>
              <a:rect l="l" t="t" r="r" b="b"/>
              <a:pathLst>
                <a:path w="1536700" h="1416050">
                  <a:moveTo>
                    <a:pt x="385457" y="713016"/>
                  </a:moveTo>
                  <a:lnTo>
                    <a:pt x="363410" y="666203"/>
                  </a:lnTo>
                  <a:lnTo>
                    <a:pt x="319481" y="652792"/>
                  </a:lnTo>
                  <a:lnTo>
                    <a:pt x="307441" y="653618"/>
                  </a:lnTo>
                  <a:lnTo>
                    <a:pt x="17589" y="927849"/>
                  </a:lnTo>
                  <a:lnTo>
                    <a:pt x="0" y="972400"/>
                  </a:lnTo>
                  <a:lnTo>
                    <a:pt x="4406" y="996340"/>
                  </a:lnTo>
                  <a:lnTo>
                    <a:pt x="275564" y="1278788"/>
                  </a:lnTo>
                  <a:lnTo>
                    <a:pt x="319481" y="1296543"/>
                  </a:lnTo>
                  <a:lnTo>
                    <a:pt x="331533" y="1295438"/>
                  </a:lnTo>
                  <a:lnTo>
                    <a:pt x="376605" y="1258150"/>
                  </a:lnTo>
                  <a:lnTo>
                    <a:pt x="376605" y="1210144"/>
                  </a:lnTo>
                  <a:lnTo>
                    <a:pt x="152349" y="975423"/>
                  </a:lnTo>
                  <a:lnTo>
                    <a:pt x="363410" y="755294"/>
                  </a:lnTo>
                  <a:lnTo>
                    <a:pt x="379945" y="737235"/>
                  </a:lnTo>
                  <a:lnTo>
                    <a:pt x="385457" y="713016"/>
                  </a:lnTo>
                  <a:close/>
                </a:path>
                <a:path w="1536700" h="1416050">
                  <a:moveTo>
                    <a:pt x="897255" y="577596"/>
                  </a:moveTo>
                  <a:lnTo>
                    <a:pt x="876363" y="533742"/>
                  </a:lnTo>
                  <a:lnTo>
                    <a:pt x="841552" y="514235"/>
                  </a:lnTo>
                  <a:lnTo>
                    <a:pt x="835050" y="514235"/>
                  </a:lnTo>
                  <a:lnTo>
                    <a:pt x="796836" y="527469"/>
                  </a:lnTo>
                  <a:lnTo>
                    <a:pt x="774001" y="558977"/>
                  </a:lnTo>
                  <a:lnTo>
                    <a:pt x="515835" y="1332217"/>
                  </a:lnTo>
                  <a:lnTo>
                    <a:pt x="512279" y="1357693"/>
                  </a:lnTo>
                  <a:lnTo>
                    <a:pt x="518096" y="1379829"/>
                  </a:lnTo>
                  <a:lnTo>
                    <a:pt x="551205" y="1409623"/>
                  </a:lnTo>
                  <a:lnTo>
                    <a:pt x="578383" y="1415669"/>
                  </a:lnTo>
                  <a:lnTo>
                    <a:pt x="597014" y="1412328"/>
                  </a:lnTo>
                  <a:lnTo>
                    <a:pt x="633285" y="1373949"/>
                  </a:lnTo>
                  <a:lnTo>
                    <a:pt x="891247" y="600697"/>
                  </a:lnTo>
                  <a:lnTo>
                    <a:pt x="897255" y="577596"/>
                  </a:lnTo>
                  <a:close/>
                </a:path>
                <a:path w="1536700" h="1416050">
                  <a:moveTo>
                    <a:pt x="1413040" y="972400"/>
                  </a:moveTo>
                  <a:lnTo>
                    <a:pt x="1395450" y="927849"/>
                  </a:lnTo>
                  <a:lnTo>
                    <a:pt x="1137475" y="666203"/>
                  </a:lnTo>
                  <a:lnTo>
                    <a:pt x="1096352" y="652792"/>
                  </a:lnTo>
                  <a:lnTo>
                    <a:pt x="1084440" y="653618"/>
                  </a:lnTo>
                  <a:lnTo>
                    <a:pt x="1042212" y="687666"/>
                  </a:lnTo>
                  <a:lnTo>
                    <a:pt x="1037818" y="713016"/>
                  </a:lnTo>
                  <a:lnTo>
                    <a:pt x="1042212" y="737235"/>
                  </a:lnTo>
                  <a:lnTo>
                    <a:pt x="1055408" y="755294"/>
                  </a:lnTo>
                  <a:lnTo>
                    <a:pt x="1266482" y="975423"/>
                  </a:lnTo>
                  <a:lnTo>
                    <a:pt x="1055408" y="1189494"/>
                  </a:lnTo>
                  <a:lnTo>
                    <a:pt x="1042212" y="1210144"/>
                  </a:lnTo>
                  <a:lnTo>
                    <a:pt x="1037818" y="1234147"/>
                  </a:lnTo>
                  <a:lnTo>
                    <a:pt x="1042212" y="1258150"/>
                  </a:lnTo>
                  <a:lnTo>
                    <a:pt x="1073162" y="1292136"/>
                  </a:lnTo>
                  <a:lnTo>
                    <a:pt x="1096352" y="1296543"/>
                  </a:lnTo>
                  <a:lnTo>
                    <a:pt x="1108392" y="1295438"/>
                  </a:lnTo>
                  <a:lnTo>
                    <a:pt x="1395450" y="1016939"/>
                  </a:lnTo>
                  <a:lnTo>
                    <a:pt x="1408645" y="996340"/>
                  </a:lnTo>
                  <a:lnTo>
                    <a:pt x="1413040" y="972400"/>
                  </a:lnTo>
                  <a:close/>
                </a:path>
                <a:path w="1536700" h="1416050">
                  <a:moveTo>
                    <a:pt x="1536153" y="65506"/>
                  </a:moveTo>
                  <a:lnTo>
                    <a:pt x="1531035" y="40220"/>
                  </a:lnTo>
                  <a:lnTo>
                    <a:pt x="1517154" y="19367"/>
                  </a:lnTo>
                  <a:lnTo>
                    <a:pt x="1496669" y="5219"/>
                  </a:lnTo>
                  <a:lnTo>
                    <a:pt x="1471777" y="0"/>
                  </a:lnTo>
                  <a:lnTo>
                    <a:pt x="697687" y="0"/>
                  </a:lnTo>
                  <a:lnTo>
                    <a:pt x="672782" y="5219"/>
                  </a:lnTo>
                  <a:lnTo>
                    <a:pt x="652297" y="19367"/>
                  </a:lnTo>
                  <a:lnTo>
                    <a:pt x="638403" y="40220"/>
                  </a:lnTo>
                  <a:lnTo>
                    <a:pt x="633285" y="65506"/>
                  </a:lnTo>
                  <a:lnTo>
                    <a:pt x="641667" y="90766"/>
                  </a:lnTo>
                  <a:lnTo>
                    <a:pt x="656691" y="111544"/>
                  </a:lnTo>
                  <a:lnTo>
                    <a:pt x="676109" y="125628"/>
                  </a:lnTo>
                  <a:lnTo>
                    <a:pt x="697687" y="130822"/>
                  </a:lnTo>
                  <a:lnTo>
                    <a:pt x="1471777" y="130822"/>
                  </a:lnTo>
                  <a:lnTo>
                    <a:pt x="1496669" y="125628"/>
                  </a:lnTo>
                  <a:lnTo>
                    <a:pt x="1517154" y="111544"/>
                  </a:lnTo>
                  <a:lnTo>
                    <a:pt x="1531035" y="90766"/>
                  </a:lnTo>
                  <a:lnTo>
                    <a:pt x="1536153" y="65506"/>
                  </a:lnTo>
                  <a:close/>
                </a:path>
              </a:pathLst>
            </a:custGeom>
            <a:solidFill>
              <a:srgbClr val="FB777C">
                <a:alpha val="817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4534065" y="1522246"/>
            <a:ext cx="6985" cy="723265"/>
          </a:xfrm>
          <a:custGeom>
            <a:avLst/>
            <a:gdLst/>
            <a:ahLst/>
            <a:cxnLst/>
            <a:rect l="l" t="t" r="r" b="b"/>
            <a:pathLst>
              <a:path w="6985" h="723264">
                <a:moveTo>
                  <a:pt x="4774" y="300599"/>
                </a:moveTo>
                <a:lnTo>
                  <a:pt x="1799" y="722998"/>
                </a:lnTo>
              </a:path>
              <a:path w="6985" h="723264">
                <a:moveTo>
                  <a:pt x="6599" y="0"/>
                </a:moveTo>
                <a:lnTo>
                  <a:pt x="0" y="7076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32265" y="2965843"/>
            <a:ext cx="6985" cy="708025"/>
          </a:xfrm>
          <a:custGeom>
            <a:avLst/>
            <a:gdLst/>
            <a:ahLst/>
            <a:cxnLst/>
            <a:rect l="l" t="t" r="r" b="b"/>
            <a:pathLst>
              <a:path w="6985" h="708025">
                <a:moveTo>
                  <a:pt x="6574" y="0"/>
                </a:moveTo>
                <a:lnTo>
                  <a:pt x="0" y="7076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788805" y="2438563"/>
            <a:ext cx="137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Master</a:t>
            </a:r>
            <a:r>
              <a:rPr sz="1800" b="1" spc="-12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b="1" spc="-14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Data</a:t>
            </a:r>
            <a:endParaRPr sz="18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50937" y="2734669"/>
            <a:ext cx="638973" cy="624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12321" y="2729803"/>
            <a:ext cx="758260" cy="72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sp>
          <p:nvSpPr>
            <p:cNvPr id="3" name="object 3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46199" y="1455506"/>
            <a:ext cx="6649084" cy="145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11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Essential</a:t>
            </a:r>
            <a:r>
              <a:rPr sz="1600" b="1" i="1" spc="-85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6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for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4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the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7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module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to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7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work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properly.</a:t>
            </a: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>
              <a:lnSpc>
                <a:spcPct val="100000"/>
              </a:lnSpc>
            </a:pP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 marL="1504950" marR="1617345" indent="-351790">
              <a:lnSpc>
                <a:spcPct val="115000"/>
              </a:lnSpc>
              <a:buClr>
                <a:srgbClr val="704B67"/>
              </a:buClr>
              <a:buFont typeface="Arial" panose="020B0604020202090204"/>
              <a:buChar char="●"/>
              <a:tabLst>
                <a:tab pos="1504950" algn="l"/>
              </a:tabLst>
            </a:pPr>
            <a:r>
              <a:rPr sz="1600" b="1" i="1" spc="-11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Technical</a:t>
            </a:r>
            <a:r>
              <a:rPr sz="1600" b="1" i="1" spc="-9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2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:</a:t>
            </a:r>
            <a:r>
              <a:rPr sz="1600" b="1" i="1" spc="36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Views,</a:t>
            </a:r>
            <a:r>
              <a:rPr sz="1600" b="1" i="1" spc="-10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actions,</a:t>
            </a:r>
            <a:r>
              <a:rPr sz="1600" b="1" i="1" spc="-10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2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groups… </a:t>
            </a:r>
            <a:r>
              <a:rPr sz="1600" b="1" i="1" spc="-6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(see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7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next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chapters)</a:t>
            </a: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 marL="1504950" indent="-351155">
              <a:lnSpc>
                <a:spcPct val="100000"/>
              </a:lnSpc>
              <a:spcBef>
                <a:spcPts val="1285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1504950" algn="l"/>
              </a:tabLst>
            </a:pPr>
            <a:r>
              <a:rPr sz="1600" b="1" i="1" spc="-114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Business</a:t>
            </a:r>
            <a:r>
              <a:rPr sz="1600" b="1" i="1" spc="-8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2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:</a:t>
            </a:r>
            <a:r>
              <a:rPr sz="1600" b="1" i="1" spc="37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countries,</a:t>
            </a:r>
            <a:r>
              <a:rPr sz="1600" b="1" i="1" spc="-10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6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currencies,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6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units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of</a:t>
            </a:r>
            <a:r>
              <a:rPr sz="1600" b="1" i="1" spc="-10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measure,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…</a:t>
            </a: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28355" y="3883242"/>
            <a:ext cx="430784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5" dirty="0">
                <a:solidFill>
                  <a:srgbClr val="8E8E8E"/>
                </a:solidFill>
                <a:latin typeface="Arial Bold" panose="020B0604020202090204" charset="0"/>
                <a:cs typeface="Arial Bold" panose="020B0604020202090204" charset="0"/>
              </a:rPr>
              <a:t>Loaded</a:t>
            </a:r>
            <a:r>
              <a:rPr sz="1600" b="1" spc="-100" dirty="0">
                <a:solidFill>
                  <a:srgbClr val="8E8E8E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60" dirty="0">
                <a:solidFill>
                  <a:srgbClr val="8E8E8E"/>
                </a:solidFill>
                <a:latin typeface="Arial Bold" panose="020B0604020202090204" charset="0"/>
                <a:cs typeface="Arial Bold" panose="020B0604020202090204" charset="0"/>
              </a:rPr>
              <a:t>when</a:t>
            </a:r>
            <a:r>
              <a:rPr sz="1600" b="1" spc="-100" dirty="0">
                <a:solidFill>
                  <a:srgbClr val="8E8E8E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85" dirty="0">
                <a:solidFill>
                  <a:srgbClr val="8E8E8E"/>
                </a:solidFill>
                <a:latin typeface="Arial Bold" panose="020B0604020202090204" charset="0"/>
                <a:cs typeface="Arial Bold" panose="020B0604020202090204" charset="0"/>
              </a:rPr>
              <a:t>you</a:t>
            </a:r>
            <a:r>
              <a:rPr sz="1600" b="1" spc="-90" dirty="0">
                <a:solidFill>
                  <a:srgbClr val="8E8E8E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150" dirty="0">
                <a:solidFill>
                  <a:srgbClr val="FB777C"/>
                </a:solidFill>
                <a:latin typeface="Arial Bold" panose="020B0604020202090204" charset="0"/>
                <a:cs typeface="Arial Bold" panose="020B0604020202090204" charset="0"/>
              </a:rPr>
              <a:t>install/update</a:t>
            </a:r>
            <a:r>
              <a:rPr sz="1600" b="1" spc="-80" dirty="0">
                <a:solidFill>
                  <a:srgbClr val="FB777C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45" dirty="0">
                <a:solidFill>
                  <a:srgbClr val="8E8E8E"/>
                </a:solidFill>
                <a:latin typeface="Arial Bold" panose="020B0604020202090204" charset="0"/>
                <a:cs typeface="Arial Bold" panose="020B0604020202090204" charset="0"/>
              </a:rPr>
              <a:t>the</a:t>
            </a:r>
            <a:r>
              <a:rPr sz="1600" b="1" spc="-100" dirty="0">
                <a:solidFill>
                  <a:srgbClr val="8E8E8E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25" dirty="0">
                <a:solidFill>
                  <a:srgbClr val="8E8E8E"/>
                </a:solidFill>
                <a:latin typeface="Arial Bold" panose="020B0604020202090204" charset="0"/>
                <a:cs typeface="Arial Bold" panose="020B0604020202090204" charset="0"/>
              </a:rPr>
              <a:t>module</a:t>
            </a:r>
            <a:endParaRPr sz="16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92943" y="4583190"/>
            <a:ext cx="779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7"/>
              </a:rPr>
              <a:t>CLICK</a:t>
            </a:r>
            <a:r>
              <a:rPr sz="1000" b="1" spc="-9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7"/>
              </a:rPr>
              <a:t> </a:t>
            </a:r>
            <a:r>
              <a:rPr sz="1000" b="1" spc="-7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7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68387" y="427629"/>
            <a:ext cx="2169795" cy="1945005"/>
            <a:chOff x="6368387" y="427629"/>
            <a:chExt cx="2169795" cy="1945005"/>
          </a:xfrm>
        </p:grpSpPr>
        <p:sp>
          <p:nvSpPr>
            <p:cNvPr id="16" name="object 16"/>
            <p:cNvSpPr/>
            <p:nvPr/>
          </p:nvSpPr>
          <p:spPr>
            <a:xfrm>
              <a:off x="6368387" y="427629"/>
              <a:ext cx="2169795" cy="1945005"/>
            </a:xfrm>
            <a:custGeom>
              <a:avLst/>
              <a:gdLst/>
              <a:ahLst/>
              <a:cxnLst/>
              <a:rect l="l" t="t" r="r" b="b"/>
              <a:pathLst>
                <a:path w="2169795" h="1945005">
                  <a:moveTo>
                    <a:pt x="1976071" y="1944808"/>
                  </a:moveTo>
                  <a:lnTo>
                    <a:pt x="187624" y="1944808"/>
                  </a:lnTo>
                  <a:lnTo>
                    <a:pt x="145815" y="1939560"/>
                  </a:lnTo>
                  <a:lnTo>
                    <a:pt x="106794" y="1924646"/>
                  </a:lnTo>
                  <a:lnTo>
                    <a:pt x="71890" y="1901312"/>
                  </a:lnTo>
                  <a:lnTo>
                    <a:pt x="42430" y="1870801"/>
                  </a:lnTo>
                  <a:lnTo>
                    <a:pt x="19743" y="1834360"/>
                  </a:lnTo>
                  <a:lnTo>
                    <a:pt x="5157" y="1793232"/>
                  </a:lnTo>
                  <a:lnTo>
                    <a:pt x="0" y="1748664"/>
                  </a:lnTo>
                  <a:lnTo>
                    <a:pt x="0" y="196329"/>
                  </a:lnTo>
                  <a:lnTo>
                    <a:pt x="5157" y="151751"/>
                  </a:lnTo>
                  <a:lnTo>
                    <a:pt x="19743" y="110597"/>
                  </a:lnTo>
                  <a:lnTo>
                    <a:pt x="42430" y="74120"/>
                  </a:lnTo>
                  <a:lnTo>
                    <a:pt x="71890" y="43569"/>
                  </a:lnTo>
                  <a:lnTo>
                    <a:pt x="106794" y="20198"/>
                  </a:lnTo>
                  <a:lnTo>
                    <a:pt x="145815" y="5258"/>
                  </a:lnTo>
                  <a:lnTo>
                    <a:pt x="187624" y="0"/>
                  </a:lnTo>
                  <a:lnTo>
                    <a:pt x="1976071" y="0"/>
                  </a:lnTo>
                  <a:lnTo>
                    <a:pt x="2021893" y="4941"/>
                  </a:lnTo>
                  <a:lnTo>
                    <a:pt x="2063197" y="19142"/>
                  </a:lnTo>
                  <a:lnTo>
                    <a:pt x="2099059" y="41668"/>
                  </a:lnTo>
                  <a:lnTo>
                    <a:pt x="2128557" y="71584"/>
                  </a:lnTo>
                  <a:lnTo>
                    <a:pt x="2150769" y="107956"/>
                  </a:lnTo>
                  <a:lnTo>
                    <a:pt x="2158413" y="130824"/>
                  </a:lnTo>
                  <a:lnTo>
                    <a:pt x="187624" y="130824"/>
                  </a:lnTo>
                  <a:lnTo>
                    <a:pt x="162691" y="136042"/>
                  </a:lnTo>
                  <a:lnTo>
                    <a:pt x="142134" y="150198"/>
                  </a:lnTo>
                  <a:lnTo>
                    <a:pt x="128172" y="171043"/>
                  </a:lnTo>
                  <a:lnTo>
                    <a:pt x="123024" y="196329"/>
                  </a:lnTo>
                  <a:lnTo>
                    <a:pt x="123024" y="517443"/>
                  </a:lnTo>
                  <a:lnTo>
                    <a:pt x="2169645" y="517443"/>
                  </a:lnTo>
                  <a:lnTo>
                    <a:pt x="2169645" y="642416"/>
                  </a:lnTo>
                  <a:lnTo>
                    <a:pt x="123024" y="642416"/>
                  </a:lnTo>
                  <a:lnTo>
                    <a:pt x="123024" y="1742624"/>
                  </a:lnTo>
                  <a:lnTo>
                    <a:pt x="128172" y="1767912"/>
                  </a:lnTo>
                  <a:lnTo>
                    <a:pt x="142134" y="1788757"/>
                  </a:lnTo>
                  <a:lnTo>
                    <a:pt x="162691" y="1802913"/>
                  </a:lnTo>
                  <a:lnTo>
                    <a:pt x="187624" y="1808131"/>
                  </a:lnTo>
                  <a:lnTo>
                    <a:pt x="2159123" y="1808131"/>
                  </a:lnTo>
                  <a:lnTo>
                    <a:pt x="2149728" y="1834360"/>
                  </a:lnTo>
                  <a:lnTo>
                    <a:pt x="2126683" y="1870801"/>
                  </a:lnTo>
                  <a:lnTo>
                    <a:pt x="2096561" y="1901312"/>
                  </a:lnTo>
                  <a:lnTo>
                    <a:pt x="2060595" y="1924646"/>
                  </a:lnTo>
                  <a:lnTo>
                    <a:pt x="2020020" y="1939560"/>
                  </a:lnTo>
                  <a:lnTo>
                    <a:pt x="1976071" y="1944808"/>
                  </a:lnTo>
                  <a:close/>
                </a:path>
                <a:path w="2169795" h="1945005">
                  <a:moveTo>
                    <a:pt x="2169645" y="517443"/>
                  </a:moveTo>
                  <a:lnTo>
                    <a:pt x="2040470" y="517443"/>
                  </a:lnTo>
                  <a:lnTo>
                    <a:pt x="2040470" y="196329"/>
                  </a:lnTo>
                  <a:lnTo>
                    <a:pt x="2035354" y="171043"/>
                  </a:lnTo>
                  <a:lnTo>
                    <a:pt x="2021461" y="150198"/>
                  </a:lnTo>
                  <a:lnTo>
                    <a:pt x="2000972" y="136042"/>
                  </a:lnTo>
                  <a:lnTo>
                    <a:pt x="1976071" y="130824"/>
                  </a:lnTo>
                  <a:lnTo>
                    <a:pt x="2158413" y="130824"/>
                  </a:lnTo>
                  <a:lnTo>
                    <a:pt x="2164772" y="149849"/>
                  </a:lnTo>
                  <a:lnTo>
                    <a:pt x="2169645" y="196329"/>
                  </a:lnTo>
                  <a:lnTo>
                    <a:pt x="2169645" y="517443"/>
                  </a:lnTo>
                  <a:close/>
                </a:path>
                <a:path w="2169795" h="1945005">
                  <a:moveTo>
                    <a:pt x="2159123" y="1808131"/>
                  </a:moveTo>
                  <a:lnTo>
                    <a:pt x="1976071" y="1808131"/>
                  </a:lnTo>
                  <a:lnTo>
                    <a:pt x="2003502" y="1802913"/>
                  </a:lnTo>
                  <a:lnTo>
                    <a:pt x="2024370" y="1788757"/>
                  </a:lnTo>
                  <a:lnTo>
                    <a:pt x="2038677" y="1767912"/>
                  </a:lnTo>
                  <a:lnTo>
                    <a:pt x="2046420" y="1742624"/>
                  </a:lnTo>
                  <a:lnTo>
                    <a:pt x="2046420" y="642416"/>
                  </a:lnTo>
                  <a:lnTo>
                    <a:pt x="2169645" y="642416"/>
                  </a:lnTo>
                  <a:lnTo>
                    <a:pt x="2169645" y="1748664"/>
                  </a:lnTo>
                  <a:lnTo>
                    <a:pt x="2164460" y="1793232"/>
                  </a:lnTo>
                  <a:lnTo>
                    <a:pt x="2159123" y="1808131"/>
                  </a:lnTo>
                  <a:close/>
                </a:path>
              </a:pathLst>
            </a:custGeom>
            <a:solidFill>
              <a:srgbClr val="FB777C">
                <a:alpha val="817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4636" y="683426"/>
              <a:ext cx="134949" cy="1308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0560" y="683426"/>
              <a:ext cx="128999" cy="1308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2611" y="683426"/>
              <a:ext cx="128974" cy="13082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43700" y="683437"/>
              <a:ext cx="1536700" cy="1416050"/>
            </a:xfrm>
            <a:custGeom>
              <a:avLst/>
              <a:gdLst/>
              <a:ahLst/>
              <a:cxnLst/>
              <a:rect l="l" t="t" r="r" b="b"/>
              <a:pathLst>
                <a:path w="1536700" h="1416050">
                  <a:moveTo>
                    <a:pt x="385457" y="713016"/>
                  </a:moveTo>
                  <a:lnTo>
                    <a:pt x="363410" y="666203"/>
                  </a:lnTo>
                  <a:lnTo>
                    <a:pt x="319481" y="652792"/>
                  </a:lnTo>
                  <a:lnTo>
                    <a:pt x="307428" y="653618"/>
                  </a:lnTo>
                  <a:lnTo>
                    <a:pt x="17602" y="927849"/>
                  </a:lnTo>
                  <a:lnTo>
                    <a:pt x="0" y="972400"/>
                  </a:lnTo>
                  <a:lnTo>
                    <a:pt x="4394" y="996340"/>
                  </a:lnTo>
                  <a:lnTo>
                    <a:pt x="275551" y="1278788"/>
                  </a:lnTo>
                  <a:lnTo>
                    <a:pt x="319481" y="1296530"/>
                  </a:lnTo>
                  <a:lnTo>
                    <a:pt x="331533" y="1295438"/>
                  </a:lnTo>
                  <a:lnTo>
                    <a:pt x="376593" y="1258150"/>
                  </a:lnTo>
                  <a:lnTo>
                    <a:pt x="376593" y="1210132"/>
                  </a:lnTo>
                  <a:lnTo>
                    <a:pt x="152349" y="975423"/>
                  </a:lnTo>
                  <a:lnTo>
                    <a:pt x="363410" y="755294"/>
                  </a:lnTo>
                  <a:lnTo>
                    <a:pt x="379945" y="737235"/>
                  </a:lnTo>
                  <a:lnTo>
                    <a:pt x="385457" y="713016"/>
                  </a:lnTo>
                  <a:close/>
                </a:path>
                <a:path w="1536700" h="1416050">
                  <a:moveTo>
                    <a:pt x="897255" y="577596"/>
                  </a:moveTo>
                  <a:lnTo>
                    <a:pt x="876363" y="533742"/>
                  </a:lnTo>
                  <a:lnTo>
                    <a:pt x="841552" y="514223"/>
                  </a:lnTo>
                  <a:lnTo>
                    <a:pt x="835050" y="514223"/>
                  </a:lnTo>
                  <a:lnTo>
                    <a:pt x="796836" y="527469"/>
                  </a:lnTo>
                  <a:lnTo>
                    <a:pt x="774001" y="558965"/>
                  </a:lnTo>
                  <a:lnTo>
                    <a:pt x="515848" y="1332217"/>
                  </a:lnTo>
                  <a:lnTo>
                    <a:pt x="512279" y="1357680"/>
                  </a:lnTo>
                  <a:lnTo>
                    <a:pt x="518096" y="1379829"/>
                  </a:lnTo>
                  <a:lnTo>
                    <a:pt x="551205" y="1409611"/>
                  </a:lnTo>
                  <a:lnTo>
                    <a:pt x="578383" y="1415656"/>
                  </a:lnTo>
                  <a:lnTo>
                    <a:pt x="597014" y="1412316"/>
                  </a:lnTo>
                  <a:lnTo>
                    <a:pt x="633272" y="1373936"/>
                  </a:lnTo>
                  <a:lnTo>
                    <a:pt x="891247" y="600697"/>
                  </a:lnTo>
                  <a:lnTo>
                    <a:pt x="897255" y="577596"/>
                  </a:lnTo>
                  <a:close/>
                </a:path>
                <a:path w="1536700" h="1416050">
                  <a:moveTo>
                    <a:pt x="1413040" y="972400"/>
                  </a:moveTo>
                  <a:lnTo>
                    <a:pt x="1395450" y="927849"/>
                  </a:lnTo>
                  <a:lnTo>
                    <a:pt x="1137475" y="666203"/>
                  </a:lnTo>
                  <a:lnTo>
                    <a:pt x="1096352" y="652792"/>
                  </a:lnTo>
                  <a:lnTo>
                    <a:pt x="1084440" y="653618"/>
                  </a:lnTo>
                  <a:lnTo>
                    <a:pt x="1042212" y="687654"/>
                  </a:lnTo>
                  <a:lnTo>
                    <a:pt x="1037818" y="713016"/>
                  </a:lnTo>
                  <a:lnTo>
                    <a:pt x="1042212" y="737235"/>
                  </a:lnTo>
                  <a:lnTo>
                    <a:pt x="1055408" y="755294"/>
                  </a:lnTo>
                  <a:lnTo>
                    <a:pt x="1266482" y="975423"/>
                  </a:lnTo>
                  <a:lnTo>
                    <a:pt x="1055408" y="1189494"/>
                  </a:lnTo>
                  <a:lnTo>
                    <a:pt x="1042212" y="1210132"/>
                  </a:lnTo>
                  <a:lnTo>
                    <a:pt x="1037818" y="1234135"/>
                  </a:lnTo>
                  <a:lnTo>
                    <a:pt x="1042212" y="1258150"/>
                  </a:lnTo>
                  <a:lnTo>
                    <a:pt x="1073162" y="1292123"/>
                  </a:lnTo>
                  <a:lnTo>
                    <a:pt x="1096352" y="1296530"/>
                  </a:lnTo>
                  <a:lnTo>
                    <a:pt x="1108392" y="1295438"/>
                  </a:lnTo>
                  <a:lnTo>
                    <a:pt x="1395450" y="1016952"/>
                  </a:lnTo>
                  <a:lnTo>
                    <a:pt x="1408645" y="996340"/>
                  </a:lnTo>
                  <a:lnTo>
                    <a:pt x="1413040" y="972400"/>
                  </a:lnTo>
                  <a:close/>
                </a:path>
                <a:path w="1536700" h="1416050">
                  <a:moveTo>
                    <a:pt x="1536153" y="65493"/>
                  </a:moveTo>
                  <a:lnTo>
                    <a:pt x="1531035" y="40208"/>
                  </a:lnTo>
                  <a:lnTo>
                    <a:pt x="1517154" y="19367"/>
                  </a:lnTo>
                  <a:lnTo>
                    <a:pt x="1496669" y="5207"/>
                  </a:lnTo>
                  <a:lnTo>
                    <a:pt x="1471777" y="0"/>
                  </a:lnTo>
                  <a:lnTo>
                    <a:pt x="697674" y="0"/>
                  </a:lnTo>
                  <a:lnTo>
                    <a:pt x="672782" y="5207"/>
                  </a:lnTo>
                  <a:lnTo>
                    <a:pt x="652284" y="19367"/>
                  </a:lnTo>
                  <a:lnTo>
                    <a:pt x="638390" y="40208"/>
                  </a:lnTo>
                  <a:lnTo>
                    <a:pt x="633272" y="65493"/>
                  </a:lnTo>
                  <a:lnTo>
                    <a:pt x="641667" y="90754"/>
                  </a:lnTo>
                  <a:lnTo>
                    <a:pt x="656678" y="111544"/>
                  </a:lnTo>
                  <a:lnTo>
                    <a:pt x="676097" y="125628"/>
                  </a:lnTo>
                  <a:lnTo>
                    <a:pt x="697674" y="130822"/>
                  </a:lnTo>
                  <a:lnTo>
                    <a:pt x="1471777" y="130822"/>
                  </a:lnTo>
                  <a:lnTo>
                    <a:pt x="1496669" y="125628"/>
                  </a:lnTo>
                  <a:lnTo>
                    <a:pt x="1517154" y="111544"/>
                  </a:lnTo>
                  <a:lnTo>
                    <a:pt x="1531035" y="90754"/>
                  </a:lnTo>
                  <a:lnTo>
                    <a:pt x="1536153" y="65493"/>
                  </a:lnTo>
                  <a:close/>
                </a:path>
              </a:pathLst>
            </a:custGeom>
            <a:solidFill>
              <a:srgbClr val="FB777C">
                <a:alpha val="817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7774" y="372824"/>
            <a:ext cx="979048" cy="215399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solidFill>
                  <a:srgbClr val="333333"/>
                </a:solidFill>
              </a:rPr>
              <a:t>Master</a:t>
            </a:r>
            <a:r>
              <a:rPr sz="3200" spc="-150" dirty="0">
                <a:solidFill>
                  <a:srgbClr val="333333"/>
                </a:solidFill>
              </a:rPr>
              <a:t> </a:t>
            </a:r>
            <a:r>
              <a:rPr sz="3200" spc="-20" dirty="0">
                <a:solidFill>
                  <a:srgbClr val="333333"/>
                </a:solidFill>
              </a:rPr>
              <a:t>Data</a:t>
            </a:r>
            <a:endParaRPr sz="3200"/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50796" y="99324"/>
            <a:ext cx="311921" cy="3119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1424" y="420061"/>
            <a:ext cx="778423" cy="1907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4287" y="3740342"/>
            <a:ext cx="2758440" cy="1417955"/>
            <a:chOff x="-14287" y="3740342"/>
            <a:chExt cx="2758440" cy="1417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36898" y="1470498"/>
            <a:ext cx="6366510" cy="268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1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Used</a:t>
            </a:r>
            <a:r>
              <a:rPr sz="1600" b="1" i="1" spc="-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6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for</a:t>
            </a:r>
            <a:r>
              <a:rPr sz="1600" b="1" i="1" spc="-8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2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testing</a:t>
            </a:r>
            <a:r>
              <a:rPr sz="1600" b="1" i="1" spc="-75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7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or</a:t>
            </a:r>
            <a:r>
              <a:rPr sz="1600" b="1" i="1" spc="-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4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demonstration</a:t>
            </a:r>
            <a:r>
              <a:rPr sz="1600" b="1" i="1" spc="-65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purposes</a:t>
            </a: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>
              <a:lnSpc>
                <a:spcPct val="100000"/>
              </a:lnSpc>
            </a:pP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 marL="1514475" indent="-351790">
              <a:lnSpc>
                <a:spcPct val="100000"/>
              </a:lnSpc>
              <a:buClr>
                <a:srgbClr val="704B67"/>
              </a:buClr>
              <a:buFont typeface="Arial" panose="020B0604020202090204"/>
              <a:buChar char="●"/>
              <a:tabLst>
                <a:tab pos="1514475" algn="l"/>
              </a:tabLst>
            </a:pPr>
            <a:r>
              <a:rPr sz="1600" b="1" i="1" spc="-4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Help</a:t>
            </a:r>
            <a:r>
              <a:rPr sz="1600" b="1" i="1" spc="-10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1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Sales</a:t>
            </a:r>
            <a:r>
              <a:rPr sz="1600" b="1" i="1" spc="-8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to</a:t>
            </a:r>
            <a:r>
              <a:rPr sz="1600" b="1" i="1" spc="-10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0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make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quick</a:t>
            </a:r>
            <a:r>
              <a:rPr sz="1600" b="1" i="1" spc="-10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demos.</a:t>
            </a: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 marL="1514475" indent="-351790">
              <a:lnSpc>
                <a:spcPct val="100000"/>
              </a:lnSpc>
              <a:spcBef>
                <a:spcPts val="1285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1514475" algn="l"/>
              </a:tabLst>
            </a:pPr>
            <a:r>
              <a:rPr sz="1600" b="1" i="1" spc="-8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Working</a:t>
            </a:r>
            <a:r>
              <a:rPr sz="1600" b="1" i="1" spc="-10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data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for</a:t>
            </a:r>
            <a:r>
              <a:rPr sz="1600" b="1" i="1" spc="-8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3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Developers</a:t>
            </a:r>
            <a:r>
              <a:rPr sz="1600" b="1" i="1" spc="-7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to</a:t>
            </a:r>
            <a:r>
              <a:rPr sz="16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1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test</a:t>
            </a:r>
            <a:r>
              <a:rPr sz="1600" b="1" i="1" spc="-8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new</a:t>
            </a:r>
            <a:r>
              <a:rPr sz="1600" b="1" i="1" spc="-10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3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features.</a:t>
            </a: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 marL="1514475" indent="-351790">
              <a:lnSpc>
                <a:spcPct val="100000"/>
              </a:lnSpc>
              <a:spcBef>
                <a:spcPts val="1290"/>
              </a:spcBef>
              <a:buClr>
                <a:srgbClr val="704B67"/>
              </a:buClr>
              <a:buFont typeface="Arial" panose="020B0604020202090204"/>
              <a:buChar char="●"/>
              <a:tabLst>
                <a:tab pos="1514475" algn="l"/>
              </a:tabLst>
            </a:pPr>
            <a:r>
              <a:rPr sz="1600" b="1" i="1" spc="-125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Testing</a:t>
            </a:r>
            <a:r>
              <a:rPr sz="1600" b="1" i="1" spc="-75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6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that</a:t>
            </a:r>
            <a:r>
              <a:rPr sz="1600" b="1" i="1" spc="-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6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loading</a:t>
            </a:r>
            <a:r>
              <a:rPr sz="1600" b="1" i="1" spc="-8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data</a:t>
            </a:r>
            <a:r>
              <a:rPr sz="1600" b="1" i="1" spc="-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doesn't</a:t>
            </a:r>
            <a:r>
              <a:rPr sz="1600" b="1" i="1" spc="-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raise</a:t>
            </a:r>
            <a:r>
              <a:rPr sz="1600" b="1" i="1" spc="-8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8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an</a:t>
            </a:r>
            <a:r>
              <a:rPr sz="1600" b="1" i="1" spc="-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error.</a:t>
            </a: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>
              <a:lnSpc>
                <a:spcPct val="100000"/>
              </a:lnSpc>
            </a:pP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  <a:p>
            <a:pPr marL="2846070">
              <a:lnSpc>
                <a:spcPct val="100000"/>
              </a:lnSpc>
              <a:spcBef>
                <a:spcPts val="5"/>
              </a:spcBef>
            </a:pPr>
            <a:r>
              <a:rPr sz="1600" b="1" i="1" spc="-2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Loaded</a:t>
            </a:r>
            <a:r>
              <a:rPr sz="1600" b="1" i="1" spc="-10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6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when</a:t>
            </a:r>
            <a:r>
              <a:rPr sz="1600" b="1" i="1" spc="-10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8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you</a:t>
            </a:r>
            <a:r>
              <a:rPr sz="1600" b="1" i="1" spc="-10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1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start</a:t>
            </a:r>
            <a:r>
              <a:rPr sz="1600" b="1" i="1" spc="-8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4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the</a:t>
            </a:r>
            <a:r>
              <a:rPr sz="1600" b="1" i="1" spc="-10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server.</a:t>
            </a:r>
            <a:endParaRPr sz="1600" b="1" i="1">
              <a:latin typeface="Arial Bold Italic" panose="020B0604020202090204" charset="0"/>
              <a:cs typeface="Arial Bold Italic" panose="020B0604020202090204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074" y="146693"/>
            <a:ext cx="26885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0" spc="-355" dirty="0">
                <a:solidFill>
                  <a:srgbClr val="333333"/>
                </a:solidFill>
                <a:latin typeface="Arial Bold" panose="020B0604020202090204" charset="0"/>
                <a:cs typeface="Arial Bold" panose="020B0604020202090204" charset="0"/>
              </a:rPr>
              <a:t>Demo</a:t>
            </a:r>
            <a:r>
              <a:rPr sz="3200" i="0" spc="40" dirty="0">
                <a:solidFill>
                  <a:srgbClr val="333333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3200" i="0" spc="-20" dirty="0">
                <a:solidFill>
                  <a:srgbClr val="333333"/>
                </a:solidFill>
                <a:latin typeface="Arial Bold" panose="020B0604020202090204" charset="0"/>
                <a:cs typeface="Arial Bold" panose="020B0604020202090204" charset="0"/>
              </a:rPr>
              <a:t>Data</a:t>
            </a:r>
            <a:endParaRPr sz="3200" i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2419" y="4456612"/>
            <a:ext cx="779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4"/>
              </a:rPr>
              <a:t>CLICK</a:t>
            </a:r>
            <a:r>
              <a:rPr sz="1000" b="1" spc="-9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4"/>
              </a:rPr>
              <a:t> </a:t>
            </a:r>
            <a:r>
              <a:rPr sz="1000" b="1" spc="-7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4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1" y="420052"/>
            <a:ext cx="1907539" cy="1943100"/>
          </a:xfrm>
          <a:custGeom>
            <a:avLst/>
            <a:gdLst/>
            <a:ahLst/>
            <a:cxnLst/>
            <a:rect l="l" t="t" r="r" b="b"/>
            <a:pathLst>
              <a:path w="1907540" h="1943100">
                <a:moveTo>
                  <a:pt x="1619834" y="1199946"/>
                </a:moveTo>
                <a:lnTo>
                  <a:pt x="1608175" y="1160691"/>
                </a:lnTo>
                <a:lnTo>
                  <a:pt x="1567599" y="1145095"/>
                </a:lnTo>
                <a:lnTo>
                  <a:pt x="1556740" y="1146060"/>
                </a:lnTo>
                <a:lnTo>
                  <a:pt x="1546631" y="1148969"/>
                </a:lnTo>
                <a:lnTo>
                  <a:pt x="1537855" y="1153845"/>
                </a:lnTo>
                <a:lnTo>
                  <a:pt x="1530946" y="1160691"/>
                </a:lnTo>
                <a:lnTo>
                  <a:pt x="1231849" y="1464056"/>
                </a:lnTo>
                <a:lnTo>
                  <a:pt x="1046327" y="1270558"/>
                </a:lnTo>
                <a:lnTo>
                  <a:pt x="1007694" y="1258773"/>
                </a:lnTo>
                <a:lnTo>
                  <a:pt x="969098" y="1270558"/>
                </a:lnTo>
                <a:lnTo>
                  <a:pt x="953630" y="1311706"/>
                </a:lnTo>
                <a:lnTo>
                  <a:pt x="957491" y="1333004"/>
                </a:lnTo>
                <a:lnTo>
                  <a:pt x="1195870" y="1579067"/>
                </a:lnTo>
                <a:lnTo>
                  <a:pt x="1232522" y="1594662"/>
                </a:lnTo>
                <a:lnTo>
                  <a:pt x="1243685" y="1593697"/>
                </a:lnTo>
                <a:lnTo>
                  <a:pt x="1608175" y="1239189"/>
                </a:lnTo>
                <a:lnTo>
                  <a:pt x="1616913" y="1221041"/>
                </a:lnTo>
                <a:lnTo>
                  <a:pt x="1619834" y="1199946"/>
                </a:lnTo>
                <a:close/>
              </a:path>
              <a:path w="1907540" h="1943100">
                <a:moveTo>
                  <a:pt x="1907273" y="1308100"/>
                </a:moveTo>
                <a:lnTo>
                  <a:pt x="1904339" y="1257300"/>
                </a:lnTo>
                <a:lnTo>
                  <a:pt x="1897507" y="1206500"/>
                </a:lnTo>
                <a:lnTo>
                  <a:pt x="1872856" y="1117600"/>
                </a:lnTo>
                <a:lnTo>
                  <a:pt x="1855355" y="1066800"/>
                </a:lnTo>
                <a:lnTo>
                  <a:pt x="1834654" y="1028700"/>
                </a:lnTo>
                <a:lnTo>
                  <a:pt x="1810893" y="990600"/>
                </a:lnTo>
                <a:lnTo>
                  <a:pt x="1788642" y="958773"/>
                </a:lnTo>
                <a:lnTo>
                  <a:pt x="1788642" y="1308100"/>
                </a:lnTo>
                <a:lnTo>
                  <a:pt x="1787334" y="1358900"/>
                </a:lnTo>
                <a:lnTo>
                  <a:pt x="1781810" y="1397000"/>
                </a:lnTo>
                <a:lnTo>
                  <a:pt x="1772297" y="1447800"/>
                </a:lnTo>
                <a:lnTo>
                  <a:pt x="1758962" y="1485900"/>
                </a:lnTo>
                <a:lnTo>
                  <a:pt x="1741995" y="1536700"/>
                </a:lnTo>
                <a:lnTo>
                  <a:pt x="1721599" y="1574800"/>
                </a:lnTo>
                <a:lnTo>
                  <a:pt x="1697964" y="1600200"/>
                </a:lnTo>
                <a:lnTo>
                  <a:pt x="1671269" y="1638300"/>
                </a:lnTo>
                <a:lnTo>
                  <a:pt x="1641716" y="1676400"/>
                </a:lnTo>
                <a:lnTo>
                  <a:pt x="1609483" y="1701800"/>
                </a:lnTo>
                <a:lnTo>
                  <a:pt x="1574774" y="1727200"/>
                </a:lnTo>
                <a:lnTo>
                  <a:pt x="1537779" y="1752600"/>
                </a:lnTo>
                <a:lnTo>
                  <a:pt x="1498676" y="1778000"/>
                </a:lnTo>
                <a:lnTo>
                  <a:pt x="1457667" y="1790700"/>
                </a:lnTo>
                <a:lnTo>
                  <a:pt x="1414932" y="1803400"/>
                </a:lnTo>
                <a:lnTo>
                  <a:pt x="1370672" y="1816100"/>
                </a:lnTo>
                <a:lnTo>
                  <a:pt x="1325067" y="1816100"/>
                </a:lnTo>
                <a:lnTo>
                  <a:pt x="1278318" y="1828800"/>
                </a:lnTo>
                <a:lnTo>
                  <a:pt x="1229779" y="1816100"/>
                </a:lnTo>
                <a:lnTo>
                  <a:pt x="1182522" y="1816100"/>
                </a:lnTo>
                <a:lnTo>
                  <a:pt x="1136751" y="1803400"/>
                </a:lnTo>
                <a:lnTo>
                  <a:pt x="1092695" y="1790700"/>
                </a:lnTo>
                <a:lnTo>
                  <a:pt x="1050556" y="1765300"/>
                </a:lnTo>
                <a:lnTo>
                  <a:pt x="1010564" y="1739900"/>
                </a:lnTo>
                <a:lnTo>
                  <a:pt x="972921" y="1714500"/>
                </a:lnTo>
                <a:lnTo>
                  <a:pt x="937844" y="1689100"/>
                </a:lnTo>
                <a:lnTo>
                  <a:pt x="917549" y="1665160"/>
                </a:lnTo>
                <a:lnTo>
                  <a:pt x="917549" y="1816100"/>
                </a:lnTo>
                <a:lnTo>
                  <a:pt x="818654" y="1816100"/>
                </a:lnTo>
                <a:lnTo>
                  <a:pt x="770623" y="1828800"/>
                </a:lnTo>
                <a:lnTo>
                  <a:pt x="723671" y="1828800"/>
                </a:lnTo>
                <a:lnTo>
                  <a:pt x="647877" y="1816100"/>
                </a:lnTo>
                <a:lnTo>
                  <a:pt x="507022" y="1816100"/>
                </a:lnTo>
                <a:lnTo>
                  <a:pt x="442645" y="1803400"/>
                </a:lnTo>
                <a:lnTo>
                  <a:pt x="382778" y="1790700"/>
                </a:lnTo>
                <a:lnTo>
                  <a:pt x="327736" y="1778000"/>
                </a:lnTo>
                <a:lnTo>
                  <a:pt x="277901" y="1765300"/>
                </a:lnTo>
                <a:lnTo>
                  <a:pt x="233578" y="1752600"/>
                </a:lnTo>
                <a:lnTo>
                  <a:pt x="195135" y="1727200"/>
                </a:lnTo>
                <a:lnTo>
                  <a:pt x="162915" y="1714500"/>
                </a:lnTo>
                <a:lnTo>
                  <a:pt x="137248" y="1701800"/>
                </a:lnTo>
                <a:lnTo>
                  <a:pt x="118491" y="1676400"/>
                </a:lnTo>
                <a:lnTo>
                  <a:pt x="106984" y="1663700"/>
                </a:lnTo>
                <a:lnTo>
                  <a:pt x="103073" y="1651000"/>
                </a:lnTo>
                <a:lnTo>
                  <a:pt x="103073" y="1358900"/>
                </a:lnTo>
                <a:lnTo>
                  <a:pt x="143675" y="1384300"/>
                </a:lnTo>
                <a:lnTo>
                  <a:pt x="187769" y="1397000"/>
                </a:lnTo>
                <a:lnTo>
                  <a:pt x="234759" y="1409700"/>
                </a:lnTo>
                <a:lnTo>
                  <a:pt x="284060" y="1435100"/>
                </a:lnTo>
                <a:lnTo>
                  <a:pt x="387223" y="1460500"/>
                </a:lnTo>
                <a:lnTo>
                  <a:pt x="439902" y="1460500"/>
                </a:lnTo>
                <a:lnTo>
                  <a:pt x="492518" y="1473200"/>
                </a:lnTo>
                <a:lnTo>
                  <a:pt x="544499" y="1473200"/>
                </a:lnTo>
                <a:lnTo>
                  <a:pt x="595236" y="1485900"/>
                </a:lnTo>
                <a:lnTo>
                  <a:pt x="690626" y="1485900"/>
                </a:lnTo>
                <a:lnTo>
                  <a:pt x="707771" y="1536700"/>
                </a:lnTo>
                <a:lnTo>
                  <a:pt x="728243" y="1574800"/>
                </a:lnTo>
                <a:lnTo>
                  <a:pt x="751979" y="1625600"/>
                </a:lnTo>
                <a:lnTo>
                  <a:pt x="778929" y="1663700"/>
                </a:lnTo>
                <a:lnTo>
                  <a:pt x="809028" y="1701800"/>
                </a:lnTo>
                <a:lnTo>
                  <a:pt x="842200" y="1739900"/>
                </a:lnTo>
                <a:lnTo>
                  <a:pt x="878395" y="1778000"/>
                </a:lnTo>
                <a:lnTo>
                  <a:pt x="917549" y="1816100"/>
                </a:lnTo>
                <a:lnTo>
                  <a:pt x="917549" y="1665160"/>
                </a:lnTo>
                <a:lnTo>
                  <a:pt x="905548" y="1651000"/>
                </a:lnTo>
                <a:lnTo>
                  <a:pt x="876249" y="1625600"/>
                </a:lnTo>
                <a:lnTo>
                  <a:pt x="850163" y="1587500"/>
                </a:lnTo>
                <a:lnTo>
                  <a:pt x="827506" y="1536700"/>
                </a:lnTo>
                <a:lnTo>
                  <a:pt x="808482" y="1498600"/>
                </a:lnTo>
                <a:lnTo>
                  <a:pt x="793305" y="1460500"/>
                </a:lnTo>
                <a:lnTo>
                  <a:pt x="782205" y="1409700"/>
                </a:lnTo>
                <a:lnTo>
                  <a:pt x="777100" y="1371600"/>
                </a:lnTo>
                <a:lnTo>
                  <a:pt x="775398" y="1358900"/>
                </a:lnTo>
                <a:lnTo>
                  <a:pt x="773074" y="1308100"/>
                </a:lnTo>
                <a:lnTo>
                  <a:pt x="775398" y="1257300"/>
                </a:lnTo>
                <a:lnTo>
                  <a:pt x="782205" y="1219200"/>
                </a:lnTo>
                <a:lnTo>
                  <a:pt x="793305" y="1168400"/>
                </a:lnTo>
                <a:lnTo>
                  <a:pt x="808482" y="1117600"/>
                </a:lnTo>
                <a:lnTo>
                  <a:pt x="827506" y="1079500"/>
                </a:lnTo>
                <a:lnTo>
                  <a:pt x="850163" y="1041400"/>
                </a:lnTo>
                <a:lnTo>
                  <a:pt x="876249" y="1003300"/>
                </a:lnTo>
                <a:lnTo>
                  <a:pt x="905548" y="965200"/>
                </a:lnTo>
                <a:lnTo>
                  <a:pt x="937844" y="927100"/>
                </a:lnTo>
                <a:lnTo>
                  <a:pt x="972921" y="901700"/>
                </a:lnTo>
                <a:lnTo>
                  <a:pt x="1010564" y="876300"/>
                </a:lnTo>
                <a:lnTo>
                  <a:pt x="1050556" y="850900"/>
                </a:lnTo>
                <a:lnTo>
                  <a:pt x="1092695" y="838200"/>
                </a:lnTo>
                <a:lnTo>
                  <a:pt x="1136751" y="825500"/>
                </a:lnTo>
                <a:lnTo>
                  <a:pt x="1229779" y="800100"/>
                </a:lnTo>
                <a:lnTo>
                  <a:pt x="1326908" y="800100"/>
                </a:lnTo>
                <a:lnTo>
                  <a:pt x="1420317" y="825500"/>
                </a:lnTo>
                <a:lnTo>
                  <a:pt x="1464665" y="838200"/>
                </a:lnTo>
                <a:lnTo>
                  <a:pt x="1507147" y="850900"/>
                </a:lnTo>
                <a:lnTo>
                  <a:pt x="1547533" y="876300"/>
                </a:lnTo>
                <a:lnTo>
                  <a:pt x="1585595" y="901700"/>
                </a:lnTo>
                <a:lnTo>
                  <a:pt x="1621116" y="927100"/>
                </a:lnTo>
                <a:lnTo>
                  <a:pt x="1653857" y="965200"/>
                </a:lnTo>
                <a:lnTo>
                  <a:pt x="1683588" y="1003300"/>
                </a:lnTo>
                <a:lnTo>
                  <a:pt x="1710105" y="1041400"/>
                </a:lnTo>
                <a:lnTo>
                  <a:pt x="1733156" y="1079500"/>
                </a:lnTo>
                <a:lnTo>
                  <a:pt x="1752523" y="1117600"/>
                </a:lnTo>
                <a:lnTo>
                  <a:pt x="1767992" y="1168400"/>
                </a:lnTo>
                <a:lnTo>
                  <a:pt x="1779308" y="1219200"/>
                </a:lnTo>
                <a:lnTo>
                  <a:pt x="1786280" y="1257300"/>
                </a:lnTo>
                <a:lnTo>
                  <a:pt x="1788642" y="1308100"/>
                </a:lnTo>
                <a:lnTo>
                  <a:pt x="1788642" y="958773"/>
                </a:lnTo>
                <a:lnTo>
                  <a:pt x="1754936" y="914400"/>
                </a:lnTo>
                <a:lnTo>
                  <a:pt x="1723059" y="876300"/>
                </a:lnTo>
                <a:lnTo>
                  <a:pt x="1688820" y="838200"/>
                </a:lnTo>
                <a:lnTo>
                  <a:pt x="1652397" y="812800"/>
                </a:lnTo>
                <a:lnTo>
                  <a:pt x="1633156" y="800100"/>
                </a:lnTo>
                <a:lnTo>
                  <a:pt x="1613928" y="787400"/>
                </a:lnTo>
                <a:lnTo>
                  <a:pt x="1573618" y="762000"/>
                </a:lnTo>
                <a:lnTo>
                  <a:pt x="1531620" y="736600"/>
                </a:lnTo>
                <a:lnTo>
                  <a:pt x="1443240" y="711200"/>
                </a:lnTo>
                <a:lnTo>
                  <a:pt x="1443240" y="279400"/>
                </a:lnTo>
                <a:lnTo>
                  <a:pt x="1431531" y="215900"/>
                </a:lnTo>
                <a:lnTo>
                  <a:pt x="1384846" y="152400"/>
                </a:lnTo>
                <a:lnTo>
                  <a:pt x="1345399" y="128498"/>
                </a:lnTo>
                <a:lnTo>
                  <a:pt x="1345399" y="444500"/>
                </a:lnTo>
                <a:lnTo>
                  <a:pt x="1345399" y="685800"/>
                </a:lnTo>
                <a:lnTo>
                  <a:pt x="1218552" y="685800"/>
                </a:lnTo>
                <a:lnTo>
                  <a:pt x="1122578" y="711200"/>
                </a:lnTo>
                <a:lnTo>
                  <a:pt x="1076718" y="723900"/>
                </a:lnTo>
                <a:lnTo>
                  <a:pt x="1032471" y="736600"/>
                </a:lnTo>
                <a:lnTo>
                  <a:pt x="989990" y="762000"/>
                </a:lnTo>
                <a:lnTo>
                  <a:pt x="949413" y="787400"/>
                </a:lnTo>
                <a:lnTo>
                  <a:pt x="910907" y="812800"/>
                </a:lnTo>
                <a:lnTo>
                  <a:pt x="874598" y="850900"/>
                </a:lnTo>
                <a:lnTo>
                  <a:pt x="840663" y="876300"/>
                </a:lnTo>
                <a:lnTo>
                  <a:pt x="809244" y="914400"/>
                </a:lnTo>
                <a:lnTo>
                  <a:pt x="731850" y="914400"/>
                </a:lnTo>
                <a:lnTo>
                  <a:pt x="731850" y="1028700"/>
                </a:lnTo>
                <a:lnTo>
                  <a:pt x="712571" y="1066800"/>
                </a:lnTo>
                <a:lnTo>
                  <a:pt x="696175" y="1117600"/>
                </a:lnTo>
                <a:lnTo>
                  <a:pt x="682929" y="1155700"/>
                </a:lnTo>
                <a:lnTo>
                  <a:pt x="673112" y="1206500"/>
                </a:lnTo>
                <a:lnTo>
                  <a:pt x="667016" y="1257300"/>
                </a:lnTo>
                <a:lnTo>
                  <a:pt x="664921" y="1308100"/>
                </a:lnTo>
                <a:lnTo>
                  <a:pt x="664921" y="1371600"/>
                </a:lnTo>
                <a:lnTo>
                  <a:pt x="584530" y="1358900"/>
                </a:lnTo>
                <a:lnTo>
                  <a:pt x="509905" y="1358900"/>
                </a:lnTo>
                <a:lnTo>
                  <a:pt x="441185" y="1346200"/>
                </a:lnTo>
                <a:lnTo>
                  <a:pt x="378472" y="1333500"/>
                </a:lnTo>
                <a:lnTo>
                  <a:pt x="321881" y="1320800"/>
                </a:lnTo>
                <a:lnTo>
                  <a:pt x="271526" y="1308100"/>
                </a:lnTo>
                <a:lnTo>
                  <a:pt x="227507" y="1295400"/>
                </a:lnTo>
                <a:lnTo>
                  <a:pt x="189966" y="1282700"/>
                </a:lnTo>
                <a:lnTo>
                  <a:pt x="158978" y="1257300"/>
                </a:lnTo>
                <a:lnTo>
                  <a:pt x="134696" y="1244600"/>
                </a:lnTo>
                <a:lnTo>
                  <a:pt x="117195" y="1231900"/>
                </a:lnTo>
                <a:lnTo>
                  <a:pt x="106629" y="1219200"/>
                </a:lnTo>
                <a:lnTo>
                  <a:pt x="103073" y="1206500"/>
                </a:lnTo>
                <a:lnTo>
                  <a:pt x="103073" y="914400"/>
                </a:lnTo>
                <a:lnTo>
                  <a:pt x="142963" y="927100"/>
                </a:lnTo>
                <a:lnTo>
                  <a:pt x="186194" y="952500"/>
                </a:lnTo>
                <a:lnTo>
                  <a:pt x="232206" y="965200"/>
                </a:lnTo>
                <a:lnTo>
                  <a:pt x="330581" y="990600"/>
                </a:lnTo>
                <a:lnTo>
                  <a:pt x="381876" y="1003300"/>
                </a:lnTo>
                <a:lnTo>
                  <a:pt x="433895" y="1003300"/>
                </a:lnTo>
                <a:lnTo>
                  <a:pt x="486105" y="1016000"/>
                </a:lnTo>
                <a:lnTo>
                  <a:pt x="537997" y="1016000"/>
                </a:lnTo>
                <a:lnTo>
                  <a:pt x="589038" y="1028700"/>
                </a:lnTo>
                <a:lnTo>
                  <a:pt x="731850" y="1028700"/>
                </a:lnTo>
                <a:lnTo>
                  <a:pt x="731850" y="914400"/>
                </a:lnTo>
                <a:lnTo>
                  <a:pt x="561454" y="914400"/>
                </a:lnTo>
                <a:lnTo>
                  <a:pt x="493141" y="901700"/>
                </a:lnTo>
                <a:lnTo>
                  <a:pt x="429704" y="889000"/>
                </a:lnTo>
                <a:lnTo>
                  <a:pt x="371348" y="876300"/>
                </a:lnTo>
                <a:lnTo>
                  <a:pt x="318274" y="863600"/>
                </a:lnTo>
                <a:lnTo>
                  <a:pt x="270687" y="850900"/>
                </a:lnTo>
                <a:lnTo>
                  <a:pt x="228777" y="838200"/>
                </a:lnTo>
                <a:lnTo>
                  <a:pt x="192760" y="825500"/>
                </a:lnTo>
                <a:lnTo>
                  <a:pt x="162839" y="800100"/>
                </a:lnTo>
                <a:lnTo>
                  <a:pt x="139217" y="787400"/>
                </a:lnTo>
                <a:lnTo>
                  <a:pt x="122097" y="774700"/>
                </a:lnTo>
                <a:lnTo>
                  <a:pt x="111671" y="762000"/>
                </a:lnTo>
                <a:lnTo>
                  <a:pt x="108153" y="736600"/>
                </a:lnTo>
                <a:lnTo>
                  <a:pt x="108153" y="444500"/>
                </a:lnTo>
                <a:lnTo>
                  <a:pt x="146786" y="469900"/>
                </a:lnTo>
                <a:lnTo>
                  <a:pt x="188620" y="482600"/>
                </a:lnTo>
                <a:lnTo>
                  <a:pt x="233184" y="495300"/>
                </a:lnTo>
                <a:lnTo>
                  <a:pt x="280022" y="520700"/>
                </a:lnTo>
                <a:lnTo>
                  <a:pt x="328650" y="533400"/>
                </a:lnTo>
                <a:lnTo>
                  <a:pt x="378625" y="533400"/>
                </a:lnTo>
                <a:lnTo>
                  <a:pt x="480707" y="558800"/>
                </a:lnTo>
                <a:lnTo>
                  <a:pt x="582561" y="558800"/>
                </a:lnTo>
                <a:lnTo>
                  <a:pt x="632231" y="571500"/>
                </a:lnTo>
                <a:lnTo>
                  <a:pt x="817587" y="571500"/>
                </a:lnTo>
                <a:lnTo>
                  <a:pt x="866127" y="558800"/>
                </a:lnTo>
                <a:lnTo>
                  <a:pt x="966914" y="558800"/>
                </a:lnTo>
                <a:lnTo>
                  <a:pt x="1069276" y="533400"/>
                </a:lnTo>
                <a:lnTo>
                  <a:pt x="1119797" y="533400"/>
                </a:lnTo>
                <a:lnTo>
                  <a:pt x="1169187" y="520700"/>
                </a:lnTo>
                <a:lnTo>
                  <a:pt x="1216952" y="495300"/>
                </a:lnTo>
                <a:lnTo>
                  <a:pt x="1262570" y="482600"/>
                </a:lnTo>
                <a:lnTo>
                  <a:pt x="1305560" y="469900"/>
                </a:lnTo>
                <a:lnTo>
                  <a:pt x="1345399" y="444500"/>
                </a:lnTo>
                <a:lnTo>
                  <a:pt x="1345399" y="128498"/>
                </a:lnTo>
                <a:lnTo>
                  <a:pt x="1342948" y="127000"/>
                </a:lnTo>
                <a:lnTo>
                  <a:pt x="1335100" y="121767"/>
                </a:lnTo>
                <a:lnTo>
                  <a:pt x="1335100" y="279400"/>
                </a:lnTo>
                <a:lnTo>
                  <a:pt x="1331645" y="292100"/>
                </a:lnTo>
                <a:lnTo>
                  <a:pt x="1321384" y="304800"/>
                </a:lnTo>
                <a:lnTo>
                  <a:pt x="1304442" y="330200"/>
                </a:lnTo>
                <a:lnTo>
                  <a:pt x="1280972" y="342900"/>
                </a:lnTo>
                <a:lnTo>
                  <a:pt x="1251089" y="355600"/>
                </a:lnTo>
                <a:lnTo>
                  <a:pt x="1214945" y="368300"/>
                </a:lnTo>
                <a:lnTo>
                  <a:pt x="1172667" y="381000"/>
                </a:lnTo>
                <a:lnTo>
                  <a:pt x="1124394" y="406400"/>
                </a:lnTo>
                <a:lnTo>
                  <a:pt x="1070267" y="419100"/>
                </a:lnTo>
                <a:lnTo>
                  <a:pt x="1010412" y="419100"/>
                </a:lnTo>
                <a:lnTo>
                  <a:pt x="944968" y="431800"/>
                </a:lnTo>
                <a:lnTo>
                  <a:pt x="874077" y="444500"/>
                </a:lnTo>
                <a:lnTo>
                  <a:pt x="558876" y="444500"/>
                </a:lnTo>
                <a:lnTo>
                  <a:pt x="487972" y="431800"/>
                </a:lnTo>
                <a:lnTo>
                  <a:pt x="422529" y="419100"/>
                </a:lnTo>
                <a:lnTo>
                  <a:pt x="362673" y="419100"/>
                </a:lnTo>
                <a:lnTo>
                  <a:pt x="308546" y="406400"/>
                </a:lnTo>
                <a:lnTo>
                  <a:pt x="260273" y="381000"/>
                </a:lnTo>
                <a:lnTo>
                  <a:pt x="217995" y="368300"/>
                </a:lnTo>
                <a:lnTo>
                  <a:pt x="181851" y="355600"/>
                </a:lnTo>
                <a:lnTo>
                  <a:pt x="151968" y="342900"/>
                </a:lnTo>
                <a:lnTo>
                  <a:pt x="128498" y="330200"/>
                </a:lnTo>
                <a:lnTo>
                  <a:pt x="111556" y="304800"/>
                </a:lnTo>
                <a:lnTo>
                  <a:pt x="101295" y="292100"/>
                </a:lnTo>
                <a:lnTo>
                  <a:pt x="97853" y="279400"/>
                </a:lnTo>
                <a:lnTo>
                  <a:pt x="102336" y="266700"/>
                </a:lnTo>
                <a:lnTo>
                  <a:pt x="113474" y="254000"/>
                </a:lnTo>
                <a:lnTo>
                  <a:pt x="131114" y="241300"/>
                </a:lnTo>
                <a:lnTo>
                  <a:pt x="155143" y="215900"/>
                </a:lnTo>
                <a:lnTo>
                  <a:pt x="185407" y="203200"/>
                </a:lnTo>
                <a:lnTo>
                  <a:pt x="221792" y="190500"/>
                </a:lnTo>
                <a:lnTo>
                  <a:pt x="264134" y="165100"/>
                </a:lnTo>
                <a:lnTo>
                  <a:pt x="312318" y="152400"/>
                </a:lnTo>
                <a:lnTo>
                  <a:pt x="366204" y="139700"/>
                </a:lnTo>
                <a:lnTo>
                  <a:pt x="425665" y="127000"/>
                </a:lnTo>
                <a:lnTo>
                  <a:pt x="490550" y="127000"/>
                </a:lnTo>
                <a:lnTo>
                  <a:pt x="560743" y="114300"/>
                </a:lnTo>
                <a:lnTo>
                  <a:pt x="874077" y="114300"/>
                </a:lnTo>
                <a:lnTo>
                  <a:pt x="944968" y="127000"/>
                </a:lnTo>
                <a:lnTo>
                  <a:pt x="1010412" y="127000"/>
                </a:lnTo>
                <a:lnTo>
                  <a:pt x="1070267" y="139700"/>
                </a:lnTo>
                <a:lnTo>
                  <a:pt x="1124394" y="152400"/>
                </a:lnTo>
                <a:lnTo>
                  <a:pt x="1172667" y="165100"/>
                </a:lnTo>
                <a:lnTo>
                  <a:pt x="1214945" y="190500"/>
                </a:lnTo>
                <a:lnTo>
                  <a:pt x="1251089" y="203200"/>
                </a:lnTo>
                <a:lnTo>
                  <a:pt x="1280972" y="215900"/>
                </a:lnTo>
                <a:lnTo>
                  <a:pt x="1304442" y="241300"/>
                </a:lnTo>
                <a:lnTo>
                  <a:pt x="1321384" y="254000"/>
                </a:lnTo>
                <a:lnTo>
                  <a:pt x="1331645" y="266700"/>
                </a:lnTo>
                <a:lnTo>
                  <a:pt x="1335100" y="279400"/>
                </a:lnTo>
                <a:lnTo>
                  <a:pt x="1335100" y="121767"/>
                </a:lnTo>
                <a:lnTo>
                  <a:pt x="1285811" y="88900"/>
                </a:lnTo>
                <a:lnTo>
                  <a:pt x="1211249" y="63500"/>
                </a:lnTo>
                <a:lnTo>
                  <a:pt x="1169847" y="50800"/>
                </a:lnTo>
                <a:lnTo>
                  <a:pt x="1126185" y="38100"/>
                </a:lnTo>
                <a:lnTo>
                  <a:pt x="1080490" y="25400"/>
                </a:lnTo>
                <a:lnTo>
                  <a:pt x="1032967" y="25400"/>
                </a:lnTo>
                <a:lnTo>
                  <a:pt x="933297" y="0"/>
                </a:lnTo>
                <a:lnTo>
                  <a:pt x="506145" y="0"/>
                </a:lnTo>
                <a:lnTo>
                  <a:pt x="406476" y="25400"/>
                </a:lnTo>
                <a:lnTo>
                  <a:pt x="359410" y="25400"/>
                </a:lnTo>
                <a:lnTo>
                  <a:pt x="314477" y="38100"/>
                </a:lnTo>
                <a:lnTo>
                  <a:pt x="271881" y="50800"/>
                </a:lnTo>
                <a:lnTo>
                  <a:pt x="231851" y="63500"/>
                </a:lnTo>
                <a:lnTo>
                  <a:pt x="158978" y="88900"/>
                </a:lnTo>
                <a:lnTo>
                  <a:pt x="102514" y="127000"/>
                </a:lnTo>
                <a:lnTo>
                  <a:pt x="60566" y="152400"/>
                </a:lnTo>
                <a:lnTo>
                  <a:pt x="31229" y="190500"/>
                </a:lnTo>
                <a:lnTo>
                  <a:pt x="12623" y="215900"/>
                </a:lnTo>
                <a:lnTo>
                  <a:pt x="2832" y="254000"/>
                </a:lnTo>
                <a:lnTo>
                  <a:pt x="0" y="279400"/>
                </a:lnTo>
                <a:lnTo>
                  <a:pt x="0" y="1651000"/>
                </a:lnTo>
                <a:lnTo>
                  <a:pt x="12623" y="1701800"/>
                </a:lnTo>
                <a:lnTo>
                  <a:pt x="31229" y="1739900"/>
                </a:lnTo>
                <a:lnTo>
                  <a:pt x="60566" y="1778000"/>
                </a:lnTo>
                <a:lnTo>
                  <a:pt x="102514" y="1803400"/>
                </a:lnTo>
                <a:lnTo>
                  <a:pt x="158978" y="1841500"/>
                </a:lnTo>
                <a:lnTo>
                  <a:pt x="231851" y="1866900"/>
                </a:lnTo>
                <a:lnTo>
                  <a:pt x="274523" y="1879600"/>
                </a:lnTo>
                <a:lnTo>
                  <a:pt x="364947" y="1905000"/>
                </a:lnTo>
                <a:lnTo>
                  <a:pt x="412445" y="1917700"/>
                </a:lnTo>
                <a:lnTo>
                  <a:pt x="461289" y="1917700"/>
                </a:lnTo>
                <a:lnTo>
                  <a:pt x="511378" y="1930400"/>
                </a:lnTo>
                <a:lnTo>
                  <a:pt x="614743" y="1930400"/>
                </a:lnTo>
                <a:lnTo>
                  <a:pt x="667778" y="1943100"/>
                </a:lnTo>
                <a:lnTo>
                  <a:pt x="776452" y="1943100"/>
                </a:lnTo>
                <a:lnTo>
                  <a:pt x="830541" y="1930400"/>
                </a:lnTo>
                <a:lnTo>
                  <a:pt x="935545" y="1930400"/>
                </a:lnTo>
                <a:lnTo>
                  <a:pt x="986104" y="1917700"/>
                </a:lnTo>
                <a:lnTo>
                  <a:pt x="1035138" y="1917700"/>
                </a:lnTo>
                <a:lnTo>
                  <a:pt x="1082471" y="1905000"/>
                </a:lnTo>
                <a:lnTo>
                  <a:pt x="1180973" y="1930400"/>
                </a:lnTo>
                <a:lnTo>
                  <a:pt x="1230972" y="1930400"/>
                </a:lnTo>
                <a:lnTo>
                  <a:pt x="1283398" y="1943100"/>
                </a:lnTo>
                <a:lnTo>
                  <a:pt x="1331607" y="1930400"/>
                </a:lnTo>
                <a:lnTo>
                  <a:pt x="1378889" y="1930400"/>
                </a:lnTo>
                <a:lnTo>
                  <a:pt x="1470126" y="1905000"/>
                </a:lnTo>
                <a:lnTo>
                  <a:pt x="1513763" y="1892300"/>
                </a:lnTo>
                <a:lnTo>
                  <a:pt x="1555915" y="1879600"/>
                </a:lnTo>
                <a:lnTo>
                  <a:pt x="1596402" y="1854200"/>
                </a:lnTo>
                <a:lnTo>
                  <a:pt x="1635086" y="1828800"/>
                </a:lnTo>
                <a:lnTo>
                  <a:pt x="1671815" y="1803400"/>
                </a:lnTo>
                <a:lnTo>
                  <a:pt x="1706460" y="1765300"/>
                </a:lnTo>
                <a:lnTo>
                  <a:pt x="1738871" y="1739900"/>
                </a:lnTo>
                <a:lnTo>
                  <a:pt x="1768881" y="1701800"/>
                </a:lnTo>
                <a:lnTo>
                  <a:pt x="1796351" y="1663700"/>
                </a:lnTo>
                <a:lnTo>
                  <a:pt x="1821154" y="1625600"/>
                </a:lnTo>
                <a:lnTo>
                  <a:pt x="1843112" y="1587500"/>
                </a:lnTo>
                <a:lnTo>
                  <a:pt x="1862112" y="1549400"/>
                </a:lnTo>
                <a:lnTo>
                  <a:pt x="1877974" y="1498600"/>
                </a:lnTo>
                <a:lnTo>
                  <a:pt x="1890572" y="1460500"/>
                </a:lnTo>
                <a:lnTo>
                  <a:pt x="1899754" y="1409700"/>
                </a:lnTo>
                <a:lnTo>
                  <a:pt x="1905368" y="1358900"/>
                </a:lnTo>
                <a:lnTo>
                  <a:pt x="1907273" y="1308100"/>
                </a:lnTo>
                <a:close/>
              </a:path>
            </a:pathLst>
          </a:custGeom>
          <a:solidFill>
            <a:srgbClr val="FB777C">
              <a:alpha val="817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41964" y="120394"/>
            <a:ext cx="302561" cy="30256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39321" y="1737356"/>
            <a:ext cx="638998" cy="457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62144" y="1737356"/>
            <a:ext cx="1371597" cy="457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287" y="3740342"/>
            <a:ext cx="2758440" cy="1417955"/>
            <a:chOff x="-14287" y="3740342"/>
            <a:chExt cx="2758440" cy="1417955"/>
          </a:xfrm>
        </p:grpSpPr>
        <p:sp>
          <p:nvSpPr>
            <p:cNvPr id="3" name="object 3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19169" y="4477786"/>
            <a:ext cx="779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CLICK</a:t>
            </a:r>
            <a:r>
              <a:rPr sz="1000" b="1" spc="-9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 </a:t>
            </a:r>
            <a:r>
              <a:rPr sz="1000" b="1" spc="-7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2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1879" y="1386576"/>
            <a:ext cx="3510279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8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In</a:t>
            </a:r>
            <a:r>
              <a:rPr sz="1800" b="1" i="1" spc="-12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800" b="1" i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the</a:t>
            </a:r>
            <a:r>
              <a:rPr sz="1800" b="1" i="1" spc="-114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800" b="1" i="1" spc="-60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manifest</a:t>
            </a:r>
            <a:r>
              <a:rPr sz="1800" b="1" i="1" spc="-105" dirty="0">
                <a:solidFill>
                  <a:srgbClr val="FB777C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800" b="1" i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of</a:t>
            </a:r>
            <a:r>
              <a:rPr sz="1800" b="1" i="1" spc="-114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800" b="1" i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the</a:t>
            </a:r>
            <a:r>
              <a:rPr sz="1800" b="1" i="1" spc="-12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800" b="1" i="1" spc="4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module</a:t>
            </a:r>
            <a:endParaRPr sz="1800" b="1">
              <a:latin typeface="Arial Bold Italic" panose="020B0604020202090204" charset="0"/>
              <a:cs typeface="Arial Bold Italic" panose="020B060402020209020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404" y="2122964"/>
            <a:ext cx="3858260" cy="576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42060" marR="5080" indent="-1229995">
              <a:lnSpc>
                <a:spcPct val="115000"/>
              </a:lnSpc>
              <a:spcBef>
                <a:spcPts val="90"/>
              </a:spcBef>
            </a:pPr>
            <a:r>
              <a:rPr sz="1600" b="1" i="1" spc="-11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Located</a:t>
            </a:r>
            <a:r>
              <a:rPr sz="1600" b="1" i="1" spc="-75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7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in</a:t>
            </a:r>
            <a:r>
              <a:rPr sz="1600" b="1" i="1" spc="-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different</a:t>
            </a:r>
            <a:r>
              <a:rPr sz="1600" b="1" i="1" spc="-8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12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directories</a:t>
            </a:r>
            <a:r>
              <a:rPr sz="1600" b="1" i="1" spc="-7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3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such</a:t>
            </a:r>
            <a:r>
              <a:rPr sz="1600" b="1" i="1" spc="-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2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as </a:t>
            </a:r>
            <a:r>
              <a:rPr sz="1600" b="1" i="1" spc="-7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data,</a:t>
            </a:r>
            <a:r>
              <a:rPr sz="1600" b="1" i="1" spc="-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6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views,</a:t>
            </a:r>
            <a:r>
              <a:rPr sz="1600" b="1" i="1" spc="-9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1600" b="1" i="1" spc="-5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…</a:t>
            </a:r>
            <a:endParaRPr sz="1600" b="1">
              <a:latin typeface="Arial Bold Italic" panose="020B0604020202090204" charset="0"/>
              <a:cs typeface="Arial Bold Italic" panose="020B0604020202090204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662" y="320039"/>
            <a:ext cx="1387557" cy="30524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601390" y="664048"/>
            <a:ext cx="4049395" cy="2601595"/>
            <a:chOff x="4601390" y="664048"/>
            <a:chExt cx="4049395" cy="260159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1390" y="664048"/>
              <a:ext cx="4049016" cy="26012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98915" y="735598"/>
              <a:ext cx="3849370" cy="2401570"/>
            </a:xfrm>
            <a:custGeom>
              <a:avLst/>
              <a:gdLst/>
              <a:ahLst/>
              <a:cxnLst/>
              <a:rect l="l" t="t" r="r" b="b"/>
              <a:pathLst>
                <a:path w="3849370" h="2401570">
                  <a:moveTo>
                    <a:pt x="3848992" y="2401195"/>
                  </a:moveTo>
                  <a:lnTo>
                    <a:pt x="0" y="2401195"/>
                  </a:lnTo>
                  <a:lnTo>
                    <a:pt x="0" y="0"/>
                  </a:lnTo>
                  <a:lnTo>
                    <a:pt x="3848992" y="0"/>
                  </a:lnTo>
                  <a:lnTo>
                    <a:pt x="3848992" y="2401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993601" y="877727"/>
            <a:ext cx="16713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project_directory/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377825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377825">
              <a:lnSpc>
                <a:spcPct val="100000"/>
              </a:lnSpc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└─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module_a/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652145">
              <a:lnSpc>
                <a:spcPct val="100000"/>
              </a:lnSpc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├─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data/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33680" y="1609246"/>
            <a:ext cx="2312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└─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D1C3CD"/>
                </a:solidFill>
                <a:latin typeface="Courier New" panose="02070409020205090404"/>
                <a:cs typeface="Courier New" panose="02070409020205090404"/>
              </a:rPr>
              <a:t>data.xml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├─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security/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  <a:tabLst>
                <a:tab pos="28638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└─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D1C3CD"/>
                </a:solidFill>
                <a:latin typeface="Courier New" panose="02070409020205090404"/>
                <a:cs typeface="Courier New" panose="02070409020205090404"/>
              </a:rPr>
              <a:t>ir.model.access.csv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3680" y="2157885"/>
            <a:ext cx="8489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├─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views/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33680" y="2340764"/>
            <a:ext cx="1763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├─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D1C3CD"/>
                </a:solidFill>
                <a:latin typeface="Courier New" panose="02070409020205090404"/>
                <a:cs typeface="Courier New" panose="02070409020205090404"/>
              </a:rPr>
              <a:t>templates.xml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  <a:tabLst>
                <a:tab pos="28638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└─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D1C3CD"/>
                </a:solidFill>
                <a:latin typeface="Courier New" panose="02070409020205090404"/>
                <a:cs typeface="Courier New" panose="02070409020205090404"/>
              </a:rPr>
              <a:t>views.xml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33680" y="2706523"/>
            <a:ext cx="1671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  <a:tab pos="1384300" algn="l"/>
              </a:tabLst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└─ </a:t>
            </a:r>
            <a:r>
              <a:rPr sz="1200" u="sng" dirty="0">
                <a:solidFill>
                  <a:srgbClr val="906985"/>
                </a:solidFill>
                <a:uFill>
                  <a:solidFill>
                    <a:srgbClr val="8F6884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200" u="none" spc="-10" dirty="0">
                <a:solidFill>
                  <a:srgbClr val="906985"/>
                </a:solidFill>
                <a:latin typeface="Courier New" panose="02070409020205090404"/>
                <a:cs typeface="Courier New" panose="02070409020205090404"/>
              </a:rPr>
              <a:t>manifest</a:t>
            </a:r>
            <a:r>
              <a:rPr sz="1200" u="sng" dirty="0">
                <a:solidFill>
                  <a:srgbClr val="906985"/>
                </a:solidFill>
                <a:uFill>
                  <a:solidFill>
                    <a:srgbClr val="8F6884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200" u="none" spc="-25" dirty="0">
                <a:solidFill>
                  <a:srgbClr val="906985"/>
                </a:solidFill>
                <a:latin typeface="Courier New" panose="02070409020205090404"/>
                <a:cs typeface="Courier New" panose="02070409020205090404"/>
              </a:rPr>
              <a:t>.py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55402" y="3664791"/>
            <a:ext cx="5302250" cy="586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5965" marR="5080" indent="-1993900">
              <a:lnSpc>
                <a:spcPct val="115000"/>
              </a:lnSpc>
              <a:spcBef>
                <a:spcPts val="90"/>
              </a:spcBef>
            </a:pPr>
            <a:r>
              <a:rPr sz="16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Essentially</a:t>
            </a:r>
            <a:r>
              <a:rPr sz="1600" i="1" spc="-10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XML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files,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but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can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also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CSV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files</a:t>
            </a:r>
            <a:r>
              <a:rPr sz="1600" i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600" i="1" spc="-10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other </a:t>
            </a:r>
            <a:r>
              <a:rPr sz="16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types</a:t>
            </a:r>
            <a:r>
              <a:rPr sz="1600" i="1" spc="-114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600" i="1" spc="-1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files.</a:t>
            </a:r>
            <a:endParaRPr sz="16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33"/>
                </a:solidFill>
              </a:rPr>
              <a:t>Data</a:t>
            </a:r>
            <a:r>
              <a:rPr sz="3200" spc="-20" dirty="0">
                <a:solidFill>
                  <a:srgbClr val="333333"/>
                </a:solidFill>
              </a:rPr>
              <a:t> </a:t>
            </a:r>
            <a:r>
              <a:rPr sz="3200" spc="-150" dirty="0">
                <a:solidFill>
                  <a:srgbClr val="333333"/>
                </a:solidFill>
              </a:rPr>
              <a:t>declaration</a:t>
            </a:r>
            <a:endParaRPr sz="3200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2074" y="609617"/>
            <a:ext cx="621953" cy="4918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79297" y="1674519"/>
            <a:ext cx="914395" cy="6400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12457" y="502918"/>
            <a:ext cx="373724" cy="3737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40410" y="1298575"/>
            <a:ext cx="1682750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Lession2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Module</a:t>
            </a:r>
            <a:endParaRPr sz="14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2474" y="1087578"/>
            <a:ext cx="4079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030" algn="l"/>
              </a:tabLst>
            </a:pP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1)</a:t>
            </a: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module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estate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following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folders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93700" indent="-375920">
              <a:lnSpc>
                <a:spcPct val="100000"/>
              </a:lnSpc>
              <a:spcBef>
                <a:spcPts val="315"/>
              </a:spcBef>
              <a:buClr>
                <a:srgbClr val="000000"/>
              </a:buClr>
              <a:buAutoNum type="arabicParenR" startAt="2"/>
              <a:tabLst>
                <a:tab pos="393700" algn="l"/>
                <a:tab pos="2653030" algn="l"/>
                <a:tab pos="3155950" algn="l"/>
              </a:tabLst>
            </a:pPr>
            <a:r>
              <a:rPr spc="-135" dirty="0"/>
              <a:t>In</a:t>
            </a:r>
            <a:r>
              <a:rPr spc="-65" dirty="0"/>
              <a:t> your </a:t>
            </a:r>
            <a:r>
              <a:rPr spc="-40" dirty="0"/>
              <a:t>new</a:t>
            </a:r>
            <a:r>
              <a:rPr spc="-55" dirty="0"/>
              <a:t> </a:t>
            </a:r>
            <a:r>
              <a:rPr spc="-65" dirty="0"/>
              <a:t>module, </a:t>
            </a:r>
            <a:r>
              <a:rPr spc="-30" dirty="0"/>
              <a:t>add</a:t>
            </a:r>
            <a:r>
              <a:rPr spc="-5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b="1" u="none" spc="-2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init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b="1" u="none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.py</a:t>
            </a:r>
            <a:r>
              <a:rPr sz="1100" b="1" u="none" spc="-6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u="none" spc="-50" dirty="0"/>
              <a:t>and</a:t>
            </a:r>
            <a:r>
              <a:rPr u="none" spc="-90" dirty="0"/>
              <a:t> </a:t>
            </a:r>
            <a:r>
              <a:rPr u="none" spc="-25" dirty="0"/>
              <a:t>the</a:t>
            </a:r>
            <a:endParaRPr sz="1100">
              <a:latin typeface="Courier New" panose="02070409020205090404"/>
              <a:cs typeface="Courier New" panose="02070409020205090404"/>
            </a:endParaRPr>
          </a:p>
          <a:p>
            <a:pPr marL="394335">
              <a:lnSpc>
                <a:spcPct val="100000"/>
              </a:lnSpc>
              <a:spcBef>
                <a:spcPts val="215"/>
              </a:spcBef>
              <a:tabLst>
                <a:tab pos="561340" algn="l"/>
                <a:tab pos="1399540" algn="l"/>
              </a:tabLst>
            </a:pP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b="1" u="none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manifest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b="1" u="none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.py</a:t>
            </a:r>
            <a:r>
              <a:rPr sz="1100" b="1" u="none" spc="-7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u="none" spc="-10" dirty="0"/>
              <a:t>files.</a:t>
            </a:r>
            <a:endParaRPr sz="1100">
              <a:latin typeface="Courier New" panose="02070409020205090404"/>
              <a:cs typeface="Courier New" panose="02070409020205090404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100"/>
          </a:p>
          <a:p>
            <a:pPr marL="394335" marR="5080" indent="-381000">
              <a:lnSpc>
                <a:spcPct val="115000"/>
              </a:lnSpc>
              <a:buAutoNum type="arabicParenR" startAt="3"/>
              <a:tabLst>
                <a:tab pos="394335" algn="l"/>
                <a:tab pos="1012825" algn="l"/>
                <a:tab pos="1851025" algn="l"/>
              </a:tabLst>
            </a:pPr>
            <a:r>
              <a:rPr spc="-135" dirty="0"/>
              <a:t>In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b="1" u="none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manifest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b="1" u="none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.py</a:t>
            </a:r>
            <a:r>
              <a:rPr sz="1100" b="1" u="none" spc="-30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u="none" spc="-55" dirty="0"/>
              <a:t>dictionary,</a:t>
            </a:r>
            <a:r>
              <a:rPr u="none" spc="-60" dirty="0"/>
              <a:t> </a:t>
            </a:r>
            <a:r>
              <a:rPr u="none" spc="-35" dirty="0"/>
              <a:t>define</a:t>
            </a:r>
            <a:r>
              <a:rPr u="none" spc="-60" dirty="0"/>
              <a:t> a</a:t>
            </a:r>
            <a:r>
              <a:rPr u="none" spc="-65" dirty="0"/>
              <a:t> </a:t>
            </a:r>
            <a:r>
              <a:rPr u="none" spc="-85" dirty="0"/>
              <a:t>name,</a:t>
            </a:r>
            <a:r>
              <a:rPr u="none" spc="-60" dirty="0"/>
              <a:t> </a:t>
            </a:r>
            <a:r>
              <a:rPr u="none" spc="-50" dirty="0"/>
              <a:t>a version</a:t>
            </a:r>
            <a:r>
              <a:rPr u="none" spc="-60" dirty="0"/>
              <a:t> </a:t>
            </a:r>
            <a:r>
              <a:rPr u="none" spc="-50" dirty="0"/>
              <a:t>and</a:t>
            </a:r>
            <a:r>
              <a:rPr u="none" spc="-65" dirty="0"/>
              <a:t> </a:t>
            </a:r>
            <a:r>
              <a:rPr u="none" spc="-60" dirty="0"/>
              <a:t>a</a:t>
            </a:r>
            <a:r>
              <a:rPr u="none" spc="-65" dirty="0"/>
              <a:t> </a:t>
            </a:r>
            <a:r>
              <a:rPr u="none" spc="-45" dirty="0"/>
              <a:t>license.</a:t>
            </a:r>
            <a:r>
              <a:rPr u="none" spc="-65" dirty="0"/>
              <a:t> </a:t>
            </a:r>
            <a:r>
              <a:rPr u="none" spc="-45" dirty="0"/>
              <a:t>Also,</a:t>
            </a:r>
            <a:r>
              <a:rPr u="none" spc="-65" dirty="0"/>
              <a:t> in</a:t>
            </a:r>
            <a:r>
              <a:rPr u="none" spc="-60" dirty="0"/>
              <a:t> </a:t>
            </a:r>
            <a:r>
              <a:rPr u="none" spc="-40" dirty="0"/>
              <a:t>the</a:t>
            </a:r>
            <a:r>
              <a:rPr u="none" spc="-65" dirty="0"/>
              <a:t> </a:t>
            </a:r>
            <a:r>
              <a:rPr u="none" spc="-35" dirty="0"/>
              <a:t>dependencies,</a:t>
            </a:r>
            <a:r>
              <a:rPr u="none" spc="-65" dirty="0"/>
              <a:t> </a:t>
            </a:r>
            <a:r>
              <a:rPr u="none" spc="-10" dirty="0"/>
              <a:t>specify </a:t>
            </a:r>
            <a:r>
              <a:rPr u="none" spc="-40" dirty="0"/>
              <a:t>for</a:t>
            </a:r>
            <a:r>
              <a:rPr u="none" spc="-80" dirty="0"/>
              <a:t> </a:t>
            </a:r>
            <a:r>
              <a:rPr u="none" spc="-45" dirty="0"/>
              <a:t>now</a:t>
            </a:r>
            <a:r>
              <a:rPr u="none" spc="-80" dirty="0"/>
              <a:t> </a:t>
            </a:r>
            <a:r>
              <a:rPr u="none" spc="-40" dirty="0"/>
              <a:t>the</a:t>
            </a:r>
            <a:r>
              <a:rPr u="none" spc="-85" dirty="0"/>
              <a:t> </a:t>
            </a:r>
            <a:r>
              <a:rPr u="none" spc="-50" dirty="0"/>
              <a:t>module</a:t>
            </a:r>
            <a:r>
              <a:rPr u="none" spc="-70" dirty="0"/>
              <a:t> </a:t>
            </a:r>
            <a:r>
              <a:rPr b="1" u="none" spc="-20" dirty="0">
                <a:solidFill>
                  <a:srgbClr val="FB777C"/>
                </a:solidFill>
                <a:latin typeface="Courier New" panose="02070409020205090404"/>
                <a:cs typeface="Courier New" panose="02070409020205090404"/>
              </a:rPr>
              <a:t>base</a:t>
            </a:r>
            <a:r>
              <a:rPr u="none" spc="-20" dirty="0"/>
              <a:t>.</a:t>
            </a:r>
            <a:endParaRPr sz="1100">
              <a:latin typeface="Courier New" panose="02070409020205090404"/>
              <a:cs typeface="Courier New" panose="02070409020205090404"/>
            </a:endParaRPr>
          </a:p>
          <a:p>
            <a:pPr>
              <a:lnSpc>
                <a:spcPct val="100000"/>
              </a:lnSpc>
              <a:spcBef>
                <a:spcPts val="410"/>
              </a:spcBef>
              <a:buAutoNum type="arabicParenR" startAt="3"/>
            </a:p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AutoNum type="arabicParenR" startAt="3"/>
              <a:tabLst>
                <a:tab pos="393700" algn="l"/>
              </a:tabLst>
            </a:pPr>
            <a:r>
              <a:rPr dirty="0"/>
              <a:t>Use</a:t>
            </a:r>
            <a:r>
              <a:rPr spc="-75" dirty="0"/>
              <a:t> </a:t>
            </a:r>
            <a:r>
              <a:rPr spc="-40" dirty="0"/>
              <a:t>the</a:t>
            </a:r>
            <a:r>
              <a:rPr spc="-70" dirty="0"/>
              <a:t> </a:t>
            </a:r>
            <a:r>
              <a:rPr spc="-40" dirty="0"/>
              <a:t>application</a:t>
            </a:r>
            <a:r>
              <a:rPr spc="-65" dirty="0"/>
              <a:t> key</a:t>
            </a:r>
            <a:r>
              <a:rPr spc="-70" dirty="0"/>
              <a:t> </a:t>
            </a:r>
            <a:r>
              <a:rPr spc="-35" dirty="0"/>
              <a:t>to</a:t>
            </a:r>
            <a:r>
              <a:rPr spc="-75" dirty="0"/>
              <a:t> make</a:t>
            </a:r>
            <a:r>
              <a:rPr spc="-70" dirty="0"/>
              <a:t> </a:t>
            </a:r>
            <a:r>
              <a:rPr spc="-65" dirty="0"/>
              <a:t>your </a:t>
            </a:r>
            <a:r>
              <a:rPr spc="-55" dirty="0"/>
              <a:t>module</a:t>
            </a:r>
            <a:r>
              <a:rPr spc="-70" dirty="0"/>
              <a:t> an </a:t>
            </a:r>
            <a:r>
              <a:rPr spc="-20" dirty="0"/>
              <a:t>App.</a:t>
            </a:r>
            <a:endParaRPr spc="-20" dirty="0"/>
          </a:p>
          <a:p>
            <a:pPr>
              <a:lnSpc>
                <a:spcPct val="100000"/>
              </a:lnSpc>
              <a:spcBef>
                <a:spcPts val="195"/>
              </a:spcBef>
              <a:buAutoNum type="arabicParenR" startAt="3"/>
            </a:pPr>
          </a:p>
          <a:p>
            <a:pPr marL="394335" marR="396875" indent="-376555">
              <a:lnSpc>
                <a:spcPct val="115000"/>
              </a:lnSpc>
              <a:buAutoNum type="arabicParenR" startAt="3"/>
              <a:tabLst>
                <a:tab pos="394335" algn="l"/>
              </a:tabLst>
            </a:pPr>
            <a:r>
              <a:rPr spc="-75" dirty="0"/>
              <a:t>Run</a:t>
            </a:r>
            <a:r>
              <a:rPr spc="-70" dirty="0"/>
              <a:t> </a:t>
            </a:r>
            <a:r>
              <a:rPr spc="-40" dirty="0"/>
              <a:t>the</a:t>
            </a:r>
            <a:r>
              <a:rPr spc="-75" dirty="0"/>
              <a:t> </a:t>
            </a:r>
            <a:r>
              <a:rPr spc="-60" dirty="0"/>
              <a:t>command</a:t>
            </a:r>
            <a:r>
              <a:rPr spc="-75" dirty="0"/>
              <a:t> </a:t>
            </a:r>
            <a:r>
              <a:rPr spc="-50" dirty="0"/>
              <a:t>line</a:t>
            </a:r>
            <a:r>
              <a:rPr spc="-75" dirty="0"/>
              <a:t> </a:t>
            </a:r>
            <a:r>
              <a:rPr spc="-50" dirty="0"/>
              <a:t>and</a:t>
            </a:r>
            <a:r>
              <a:rPr spc="-75" dirty="0"/>
              <a:t> </a:t>
            </a:r>
            <a:r>
              <a:rPr spc="-20" dirty="0"/>
              <a:t>check</a:t>
            </a:r>
            <a:r>
              <a:rPr spc="-70" dirty="0"/>
              <a:t> </a:t>
            </a:r>
            <a:r>
              <a:rPr spc="-65" dirty="0"/>
              <a:t>your</a:t>
            </a:r>
            <a:r>
              <a:rPr spc="-70" dirty="0"/>
              <a:t> </a:t>
            </a:r>
            <a:r>
              <a:rPr spc="-40" dirty="0"/>
              <a:t>new</a:t>
            </a:r>
            <a:r>
              <a:rPr spc="-75" dirty="0"/>
              <a:t> </a:t>
            </a:r>
            <a:r>
              <a:rPr spc="-10" dirty="0"/>
              <a:t>module </a:t>
            </a:r>
            <a:r>
              <a:rPr spc="-45" dirty="0"/>
              <a:t>appears</a:t>
            </a:r>
            <a:r>
              <a:rPr spc="-60" dirty="0"/>
              <a:t> </a:t>
            </a:r>
            <a:r>
              <a:rPr spc="-65" dirty="0"/>
              <a:t>in</a:t>
            </a:r>
            <a:r>
              <a:rPr spc="-50" dirty="0"/>
              <a:t> </a:t>
            </a:r>
            <a:r>
              <a:rPr spc="-40" dirty="0"/>
              <a:t>the</a:t>
            </a:r>
            <a:r>
              <a:rPr spc="-55" dirty="0"/>
              <a:t> </a:t>
            </a:r>
            <a:r>
              <a:rPr spc="-40" dirty="0"/>
              <a:t>applications</a:t>
            </a:r>
            <a:r>
              <a:rPr spc="-55" dirty="0"/>
              <a:t> </a:t>
            </a:r>
            <a:r>
              <a:rPr spc="-10" dirty="0"/>
              <a:t>list.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47142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i="0" spc="-380" dirty="0">
                <a:solidFill>
                  <a:srgbClr val="000000"/>
                </a:solidFill>
                <a:latin typeface="Arial Bold" panose="020B0604020202090204" charset="0"/>
                <a:cs typeface="Arial Bold" panose="020B0604020202090204" charset="0"/>
              </a:rPr>
              <a:t>Exercise</a:t>
            </a:r>
            <a:endParaRPr lang="en-US" sz="2800" i="0" spc="-380" dirty="0">
              <a:solidFill>
                <a:srgbClr val="00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525" y="4012291"/>
            <a:ext cx="342178" cy="41267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553192" y="1459047"/>
            <a:ext cx="4439920" cy="568325"/>
            <a:chOff x="3553192" y="1459047"/>
            <a:chExt cx="4439920" cy="5683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3192" y="1459047"/>
              <a:ext cx="4439691" cy="56789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29392" y="1516196"/>
              <a:ext cx="4287520" cy="415925"/>
            </a:xfrm>
            <a:custGeom>
              <a:avLst/>
              <a:gdLst/>
              <a:ahLst/>
              <a:cxnLst/>
              <a:rect l="l" t="t" r="r" b="b"/>
              <a:pathLst>
                <a:path w="4287520" h="415925">
                  <a:moveTo>
                    <a:pt x="4218041" y="415499"/>
                  </a:move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5"/>
                  </a:lnTo>
                  <a:lnTo>
                    <a:pt x="5441" y="373203"/>
                  </a:lnTo>
                  <a:lnTo>
                    <a:pt x="0" y="346246"/>
                  </a:lnTo>
                  <a:lnTo>
                    <a:pt x="0" y="69252"/>
                  </a:lnTo>
                  <a:lnTo>
                    <a:pt x="5441" y="42296"/>
                  </a:lnTo>
                  <a:lnTo>
                    <a:pt x="20282" y="20282"/>
                  </a:lnTo>
                  <a:lnTo>
                    <a:pt x="42292" y="5442"/>
                  </a:lnTo>
                  <a:lnTo>
                    <a:pt x="69249" y="0"/>
                  </a:lnTo>
                  <a:lnTo>
                    <a:pt x="4218041" y="0"/>
                  </a:lnTo>
                  <a:lnTo>
                    <a:pt x="4256463" y="11634"/>
                  </a:lnTo>
                  <a:lnTo>
                    <a:pt x="4282019" y="42749"/>
                  </a:lnTo>
                  <a:lnTo>
                    <a:pt x="4287291" y="69252"/>
                  </a:lnTo>
                  <a:lnTo>
                    <a:pt x="4287291" y="346246"/>
                  </a:lnTo>
                  <a:lnTo>
                    <a:pt x="4281850" y="373203"/>
                  </a:lnTo>
                  <a:lnTo>
                    <a:pt x="4267010" y="395215"/>
                  </a:lnTo>
                  <a:lnTo>
                    <a:pt x="4244998" y="410057"/>
                  </a:lnTo>
                  <a:lnTo>
                    <a:pt x="4218041" y="4154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629392" y="1516196"/>
              <a:ext cx="4287520" cy="415925"/>
            </a:xfrm>
            <a:custGeom>
              <a:avLst/>
              <a:gdLst/>
              <a:ahLst/>
              <a:cxnLst/>
              <a:rect l="l" t="t" r="r" b="b"/>
              <a:pathLst>
                <a:path w="4287520" h="415925">
                  <a:moveTo>
                    <a:pt x="0" y="69252"/>
                  </a:moveTo>
                  <a:lnTo>
                    <a:pt x="5441" y="42296"/>
                  </a:lnTo>
                  <a:lnTo>
                    <a:pt x="20281" y="20283"/>
                  </a:lnTo>
                  <a:lnTo>
                    <a:pt x="42292" y="5442"/>
                  </a:lnTo>
                  <a:lnTo>
                    <a:pt x="69249" y="0"/>
                  </a:lnTo>
                  <a:lnTo>
                    <a:pt x="4218041" y="0"/>
                  </a:lnTo>
                  <a:lnTo>
                    <a:pt x="4256463" y="11634"/>
                  </a:lnTo>
                  <a:lnTo>
                    <a:pt x="4282019" y="42749"/>
                  </a:lnTo>
                  <a:lnTo>
                    <a:pt x="4287291" y="69252"/>
                  </a:lnTo>
                  <a:lnTo>
                    <a:pt x="4287291" y="346246"/>
                  </a:lnTo>
                  <a:lnTo>
                    <a:pt x="4281849" y="373203"/>
                  </a:lnTo>
                  <a:lnTo>
                    <a:pt x="4267010" y="395215"/>
                  </a:lnTo>
                  <a:lnTo>
                    <a:pt x="4244998" y="410057"/>
                  </a:lnTo>
                  <a:lnTo>
                    <a:pt x="4218041" y="415499"/>
                  </a:lnTo>
                  <a:lnTo>
                    <a:pt x="69249" y="415499"/>
                  </a:lnTo>
                  <a:lnTo>
                    <a:pt x="42292" y="410057"/>
                  </a:lnTo>
                  <a:lnTo>
                    <a:pt x="20281" y="395215"/>
                  </a:lnTo>
                  <a:lnTo>
                    <a:pt x="5441" y="373203"/>
                  </a:lnTo>
                  <a:lnTo>
                    <a:pt x="0" y="346246"/>
                  </a:lnTo>
                  <a:lnTo>
                    <a:pt x="0" y="69252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891664" y="1606222"/>
            <a:ext cx="3774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$HOME/$USER/src/technical-</a:t>
            </a:r>
            <a:r>
              <a:rPr sz="120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training/estate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996950" y="1631950"/>
            <a:ext cx="670750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>
                <a:sym typeface="+mn-ea"/>
              </a:rPr>
              <a:t>Models Structure</a:t>
            </a:r>
            <a:endParaRPr sz="6000"/>
          </a:p>
        </p:txBody>
      </p:sp>
      <p:sp>
        <p:nvSpPr>
          <p:cNvPr id="9" name="object 9"/>
          <p:cNvSpPr txBox="1"/>
          <p:nvPr/>
        </p:nvSpPr>
        <p:spPr>
          <a:xfrm>
            <a:off x="844185" y="711696"/>
            <a:ext cx="542290" cy="13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</a:rPr>
              <a:t>PATERS</a:t>
            </a:r>
            <a:endParaRPr sz="800">
              <a:latin typeface="Verdana" panose="020B0804030504040204"/>
              <a:cs typeface="Verdana" panose="020B080403050404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40410" y="1298575"/>
            <a:ext cx="1682750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Lession2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1" spc="-25" dirty="0">
                <a:latin typeface="Verdana Bold" panose="020B0804030504040204" charset="0"/>
                <a:cs typeface="Verdana Bold" panose="020B0804030504040204" charset="0"/>
              </a:rPr>
              <a:t>New</a:t>
            </a:r>
            <a:r>
              <a:rPr sz="1400" b="1" spc="-100" dirty="0">
                <a:latin typeface="Verdana Bold" panose="020B0804030504040204" charset="0"/>
                <a:cs typeface="Verdana Bold" panose="020B0804030504040204" charset="0"/>
              </a:rPr>
              <a:t> </a:t>
            </a:r>
            <a:r>
              <a:rPr sz="1400" b="1" spc="-10" dirty="0">
                <a:latin typeface="Verdana Bold" panose="020B0804030504040204" charset="0"/>
                <a:cs typeface="Verdana Bold" panose="020B0804030504040204" charset="0"/>
              </a:rPr>
              <a:t>Module</a:t>
            </a:r>
            <a:endParaRPr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47142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i="0" spc="-380" dirty="0">
                <a:solidFill>
                  <a:srgbClr val="000000"/>
                </a:solidFill>
                <a:latin typeface="Arial Bold" panose="020B0604020202090204" charset="0"/>
                <a:cs typeface="Arial Bold" panose="020B0604020202090204" charset="0"/>
              </a:rPr>
              <a:t>Exercise</a:t>
            </a:r>
            <a:endParaRPr lang="en-US" sz="2800" i="0" spc="-380" dirty="0">
              <a:solidFill>
                <a:srgbClr val="00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525" y="4012291"/>
            <a:ext cx="342178" cy="412674"/>
          </a:xfrm>
          <a:prstGeom prst="rect">
            <a:avLst/>
          </a:prstGeom>
        </p:spPr>
      </p:pic>
      <p:sp>
        <p:nvSpPr>
          <p:cNvPr id="20" name="object 8"/>
          <p:cNvSpPr txBox="1"/>
          <p:nvPr/>
        </p:nvSpPr>
        <p:spPr>
          <a:xfrm>
            <a:off x="3200990" y="2244404"/>
            <a:ext cx="5205095" cy="24511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p>
            <a:pPr marL="440055" indent="-375920">
              <a:lnSpc>
                <a:spcPct val="100000"/>
              </a:lnSpc>
              <a:spcBef>
                <a:spcPts val="315"/>
              </a:spcBef>
              <a:buClr>
                <a:srgbClr val="000000"/>
              </a:buClr>
              <a:buAutoNum type="arabicParenR" startAt="2"/>
              <a:tabLst>
                <a:tab pos="440055" algn="l"/>
              </a:tabLst>
            </a:pPr>
            <a:r>
              <a:rPr sz="1200" spc="-1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In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this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directory,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2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python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file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440690">
              <a:lnSpc>
                <a:spcPct val="100000"/>
              </a:lnSpc>
              <a:spcBef>
                <a:spcPts val="215"/>
              </a:spcBef>
              <a:tabLst>
                <a:tab pos="4066540" algn="l"/>
                <a:tab pos="4602480" algn="l"/>
              </a:tabLst>
            </a:pPr>
            <a:r>
              <a:rPr sz="110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estate_property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table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(don’t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forget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b="1" u="none" spc="-2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init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100" u="none" dirty="0">
                <a:solidFill>
                  <a:srgbClr val="178038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200" u="none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too).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200">
              <a:latin typeface="Verdana" panose="020B0804030504040204"/>
              <a:cs typeface="Verdana" panose="020B0804030504040204"/>
            </a:endParaRPr>
          </a:p>
          <a:p>
            <a:pPr marL="440055" indent="-380365">
              <a:lnSpc>
                <a:spcPct val="100000"/>
              </a:lnSpc>
              <a:buAutoNum type="arabicParenR" startAt="3"/>
              <a:tabLst>
                <a:tab pos="440055" algn="l"/>
              </a:tabLst>
            </a:pP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When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files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are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created,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9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minimum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definition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440690">
              <a:lnSpc>
                <a:spcPct val="100000"/>
              </a:lnSpc>
              <a:spcBef>
                <a:spcPts val="215"/>
              </a:spcBef>
            </a:pP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1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050">
              <a:latin typeface="Verdana" panose="020B0804030504040204"/>
              <a:cs typeface="Verdana" panose="020B0804030504040204"/>
            </a:endParaRPr>
          </a:p>
          <a:p>
            <a:pPr marL="440690" marR="632460" indent="-382270">
              <a:lnSpc>
                <a:spcPct val="115000"/>
              </a:lnSpc>
              <a:buAutoNum type="arabicParenR" startAt="4"/>
              <a:tabLst>
                <a:tab pos="440690" algn="l"/>
              </a:tabLst>
            </a:pPr>
            <a:r>
              <a:rPr sz="1200" spc="-2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b="1" spc="-10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_description</a:t>
            </a:r>
            <a:r>
              <a:rPr sz="1050" b="1" spc="-285" dirty="0">
                <a:solidFill>
                  <a:srgbClr val="171C1F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your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get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rid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one</a:t>
            </a:r>
            <a:r>
              <a:rPr sz="12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200" spc="-8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 </a:t>
            </a:r>
            <a:r>
              <a:rPr sz="12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warnings.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1080"/>
              </a:spcBef>
            </a:pPr>
            <a:endParaRPr sz="1200">
              <a:latin typeface="Verdana" panose="020B0804030504040204"/>
              <a:cs typeface="Verdana" panose="020B0804030504040204"/>
            </a:endParaRPr>
          </a:p>
          <a:p>
            <a:pPr marL="12700" marR="5080">
              <a:lnSpc>
                <a:spcPct val="115000"/>
              </a:lnSpc>
            </a:pPr>
            <a:r>
              <a:rPr sz="1200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Help:</a:t>
            </a:r>
            <a:r>
              <a:rPr sz="1200" spc="-15" dirty="0">
                <a:solidFill>
                  <a:srgbClr val="FB777C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For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now,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just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remember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that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future,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we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will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try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have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one</a:t>
            </a:r>
            <a:r>
              <a:rPr sz="1200" spc="-2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model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per</a:t>
            </a:r>
            <a:r>
              <a:rPr sz="1200" spc="-2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file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order</a:t>
            </a:r>
            <a:r>
              <a:rPr sz="12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to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keep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the</a:t>
            </a:r>
            <a:r>
              <a:rPr sz="12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project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object-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oriented</a:t>
            </a:r>
            <a:r>
              <a:rPr sz="12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and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clean</a:t>
            </a:r>
            <a:r>
              <a:rPr sz="1200" spc="-15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20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as</a:t>
            </a:r>
            <a:r>
              <a:rPr sz="1200" spc="-10" dirty="0">
                <a:solidFill>
                  <a:srgbClr val="8E8E8E"/>
                </a:solidFill>
                <a:latin typeface="Arial" panose="020B0604020202090204"/>
                <a:cs typeface="Arial" panose="020B0604020202090204"/>
              </a:rPr>
              <a:t> possible.</a:t>
            </a:r>
            <a:endParaRPr sz="12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3171796" y="879410"/>
            <a:ext cx="338518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Define</a:t>
            </a:r>
            <a:r>
              <a:rPr sz="1400" b="1" spc="-8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5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the</a:t>
            </a:r>
            <a:r>
              <a:rPr sz="14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real</a:t>
            </a:r>
            <a:r>
              <a:rPr sz="14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4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estate</a:t>
            </a:r>
            <a:r>
              <a:rPr sz="14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4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properties</a:t>
            </a:r>
            <a:r>
              <a:rPr sz="14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8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model.</a:t>
            </a:r>
            <a:endParaRPr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22" name="object 10"/>
          <p:cNvSpPr txBox="1"/>
          <p:nvPr/>
        </p:nvSpPr>
        <p:spPr>
          <a:xfrm>
            <a:off x="3274407" y="1461069"/>
            <a:ext cx="48374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67030" marR="5080" indent="-354965">
              <a:lnSpc>
                <a:spcPct val="115000"/>
              </a:lnSpc>
              <a:spcBef>
                <a:spcPts val="100"/>
              </a:spcBef>
              <a:tabLst>
                <a:tab pos="367030" algn="l"/>
              </a:tabLst>
            </a:pPr>
            <a:r>
              <a:rPr sz="1200" b="1" spc="-2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1)</a:t>
            </a:r>
            <a:r>
              <a:rPr sz="1200" b="1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	</a:t>
            </a:r>
            <a:r>
              <a:rPr sz="1200" b="1" spc="-13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In</a:t>
            </a:r>
            <a:r>
              <a:rPr sz="12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200" b="1" spc="-4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the</a:t>
            </a:r>
            <a:r>
              <a:rPr sz="1200" b="1" spc="-6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200" b="1" spc="-9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estate</a:t>
            </a:r>
            <a:r>
              <a:rPr sz="1200" b="1" spc="-11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200" b="1" spc="-6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module,</a:t>
            </a:r>
            <a:r>
              <a:rPr sz="12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200" b="1" spc="-3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add</a:t>
            </a:r>
            <a:r>
              <a:rPr sz="12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200" b="1" spc="-6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a</a:t>
            </a:r>
            <a:r>
              <a:rPr sz="12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200" b="1" spc="-4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new</a:t>
            </a:r>
            <a:r>
              <a:rPr sz="12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200" b="1" spc="-4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directory</a:t>
            </a:r>
            <a:r>
              <a:rPr sz="12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200" b="1" spc="-3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to</a:t>
            </a:r>
            <a:r>
              <a:rPr sz="12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200" b="1" spc="-4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store</a:t>
            </a:r>
            <a:r>
              <a:rPr sz="12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200" b="1" spc="-6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our </a:t>
            </a:r>
            <a:r>
              <a:rPr sz="1200" b="1" spc="-1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models </a:t>
            </a:r>
            <a:r>
              <a:rPr sz="1200" b="1" spc="-5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python</a:t>
            </a:r>
            <a:r>
              <a:rPr sz="1200" b="1" spc="-6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200" b="1" spc="-1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files.</a:t>
            </a:r>
            <a:endParaRPr sz="1200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22525" y="4012291"/>
            <a:ext cx="342178" cy="41267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290018" y="1579934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282F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90018" y="1945658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90018" y="2311382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90018" y="2677119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90018" y="3042843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90018" y="3408568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90018" y="3774267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90018" y="4140016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90018" y="4505716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090091" y="796711"/>
            <a:ext cx="4272915" cy="3990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00"/>
              </a:spcBef>
            </a:pPr>
            <a:r>
              <a:rPr sz="1400" b="1" spc="-9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Add</a:t>
            </a:r>
            <a:r>
              <a:rPr sz="1400" b="1" spc="-1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basic</a:t>
            </a:r>
            <a:r>
              <a:rPr sz="1400" b="1" spc="-13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b="1" spc="-8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fields</a:t>
            </a:r>
            <a:r>
              <a:rPr sz="1400" b="1" spc="-5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4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5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4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6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Real</a:t>
            </a:r>
            <a:r>
              <a:rPr sz="14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Estate</a:t>
            </a:r>
            <a:r>
              <a:rPr sz="1400" spc="-7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4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Property</a:t>
            </a:r>
            <a:r>
              <a:rPr sz="1400" spc="-75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solidFill>
                  <a:srgbClr val="171C1F"/>
                </a:solidFill>
                <a:latin typeface="Verdana" panose="020B0804030504040204"/>
                <a:cs typeface="Verdana" panose="020B0804030504040204"/>
              </a:rPr>
              <a:t>table.</a:t>
            </a:r>
            <a:endParaRPr sz="14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1400">
              <a:latin typeface="Verdana" panose="020B0804030504040204"/>
              <a:cs typeface="Verdana" panose="020B0804030504040204"/>
            </a:endParaRPr>
          </a:p>
          <a:p>
            <a:pPr marR="40640" algn="r">
              <a:lnSpc>
                <a:spcPct val="100000"/>
              </a:lnSpc>
              <a:tabLst>
                <a:tab pos="2566670" algn="l"/>
              </a:tabLst>
            </a:pPr>
            <a:r>
              <a:rPr sz="1200" b="1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Field</a:t>
            </a:r>
            <a:r>
              <a:rPr sz="1200" b="1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b="1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Type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R="88265" algn="r">
              <a:lnSpc>
                <a:spcPct val="100000"/>
              </a:lnSpc>
              <a:spcBef>
                <a:spcPts val="1440"/>
              </a:spcBef>
              <a:tabLst>
                <a:tab pos="2562860" algn="l"/>
              </a:tabLst>
            </a:pP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name</a:t>
            </a: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Char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R="105410" algn="r">
              <a:lnSpc>
                <a:spcPct val="100000"/>
              </a:lnSpc>
              <a:spcBef>
                <a:spcPts val="1440"/>
              </a:spcBef>
              <a:tabLst>
                <a:tab pos="2783840" algn="l"/>
              </a:tabLst>
            </a:pP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description</a:t>
            </a: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Text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R="88265" algn="r">
              <a:lnSpc>
                <a:spcPct val="100000"/>
              </a:lnSpc>
              <a:spcBef>
                <a:spcPts val="1440"/>
              </a:spcBef>
              <a:tabLst>
                <a:tab pos="2703195" algn="l"/>
              </a:tabLst>
            </a:pP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postcode</a:t>
            </a: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Char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R="90805" algn="r">
              <a:lnSpc>
                <a:spcPct val="100000"/>
              </a:lnSpc>
              <a:spcBef>
                <a:spcPts val="1440"/>
              </a:spcBef>
              <a:tabLst>
                <a:tab pos="2939415" algn="l"/>
              </a:tabLst>
            </a:pP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date_availability</a:t>
            </a: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Date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R="81915" algn="r">
              <a:lnSpc>
                <a:spcPct val="100000"/>
              </a:lnSpc>
              <a:spcBef>
                <a:spcPts val="1440"/>
              </a:spcBef>
              <a:tabLst>
                <a:tab pos="2914650" algn="l"/>
              </a:tabLst>
            </a:pP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expected_price</a:t>
            </a: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Float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R="81915" algn="r">
              <a:lnSpc>
                <a:spcPct val="100000"/>
              </a:lnSpc>
              <a:spcBef>
                <a:spcPts val="1440"/>
              </a:spcBef>
              <a:tabLst>
                <a:tab pos="2807335" algn="l"/>
              </a:tabLst>
            </a:pP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selling_price</a:t>
            </a: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Float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R="5080" algn="r">
              <a:lnSpc>
                <a:spcPct val="100000"/>
              </a:lnSpc>
              <a:spcBef>
                <a:spcPts val="1440"/>
              </a:spcBef>
              <a:tabLst>
                <a:tab pos="2643505" algn="l"/>
              </a:tabLst>
            </a:pP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bedrooms</a:t>
            </a: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Integer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R="5080" algn="r">
              <a:lnSpc>
                <a:spcPct val="100000"/>
              </a:lnSpc>
              <a:spcBef>
                <a:spcPts val="1440"/>
              </a:spcBef>
              <a:tabLst>
                <a:tab pos="2662555" algn="l"/>
              </a:tabLst>
            </a:pP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living_area</a:t>
            </a: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Integer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R="5080" algn="r">
              <a:lnSpc>
                <a:spcPct val="100000"/>
              </a:lnSpc>
              <a:spcBef>
                <a:spcPts val="1440"/>
              </a:spcBef>
              <a:tabLst>
                <a:tab pos="2567305" algn="l"/>
              </a:tabLst>
            </a:pP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facades</a:t>
            </a:r>
            <a:r>
              <a:rPr sz="120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spc="-1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Integer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90018" y="4871465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22" name="object 3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23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24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25" name="object 6"/>
          <p:cNvSpPr txBox="1"/>
          <p:nvPr/>
        </p:nvSpPr>
        <p:spPr>
          <a:xfrm>
            <a:off x="740410" y="1298575"/>
            <a:ext cx="1682750" cy="134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Lession2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Module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Add Fields</a:t>
            </a:r>
            <a:endParaRPr lang="en-US" altLang="en-US" sz="1400" b="1">
              <a:latin typeface="Verdana Bold" panose="020B0804030504040204" charset="0"/>
              <a:cs typeface="Verdana Bold" panose="020B0804030504040204" charset="0"/>
            </a:endParaRPr>
          </a:p>
        </p:txBody>
      </p:sp>
      <p:sp>
        <p:nvSpPr>
          <p:cNvPr id="27" name="object 9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47142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i="0" spc="-380" dirty="0">
                <a:solidFill>
                  <a:srgbClr val="000000"/>
                </a:solidFill>
                <a:latin typeface="Arial Bold" panose="020B0604020202090204" charset="0"/>
                <a:cs typeface="Arial Bold" panose="020B0604020202090204" charset="0"/>
              </a:rPr>
              <a:t>Exercise</a:t>
            </a:r>
            <a:endParaRPr lang="en-US" sz="2800" i="0" spc="-380" dirty="0">
              <a:solidFill>
                <a:srgbClr val="00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290018" y="1579934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282F33"/>
            </a:solidFill>
          </a:ln>
        </p:spPr>
        <p:txBody>
          <a:bodyPr wrap="square" lIns="0" tIns="0" rIns="0" bIns="0" rtlCol="0"/>
          <a:lstStyle/>
          <a:p>
            <a:endParaRPr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90018" y="1945658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>
            <a:endParaRPr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90018" y="2311382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>
            <a:endParaRPr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90018" y="2677119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>
            <a:endParaRPr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90018" y="3042843"/>
            <a:ext cx="5073650" cy="0"/>
          </a:xfrm>
          <a:custGeom>
            <a:avLst/>
            <a:gdLst/>
            <a:ahLst/>
            <a:cxnLst/>
            <a:rect l="l" t="t" r="r" b="b"/>
            <a:pathLst>
              <a:path w="5073650">
                <a:moveTo>
                  <a:pt x="0" y="0"/>
                </a:moveTo>
                <a:lnTo>
                  <a:pt x="5073339" y="0"/>
                </a:lnTo>
              </a:path>
            </a:pathLst>
          </a:custGeom>
          <a:ln w="8649">
            <a:solidFill>
              <a:srgbClr val="DDE1E6"/>
            </a:solidFill>
          </a:ln>
        </p:spPr>
        <p:txBody>
          <a:bodyPr wrap="square" lIns="0" tIns="0" rIns="0" bIns="0" rtlCol="0"/>
          <a:lstStyle/>
          <a:p>
            <a:endParaRPr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3192690" y="875231"/>
            <a:ext cx="4464684" cy="2165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8585" algn="r">
              <a:lnSpc>
                <a:spcPct val="100000"/>
              </a:lnSpc>
              <a:spcBef>
                <a:spcPts val="100"/>
              </a:spcBef>
            </a:pPr>
            <a:r>
              <a:rPr sz="1600" b="1" spc="-95" dirty="0">
                <a:latin typeface="Arial Bold" panose="020B0604020202090204" charset="0"/>
                <a:cs typeface="Arial Bold" panose="020B0604020202090204" charset="0"/>
              </a:rPr>
              <a:t>Add</a:t>
            </a:r>
            <a:r>
              <a:rPr sz="1600" b="1" spc="-140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85" dirty="0">
                <a:latin typeface="Arial Bold" panose="020B0604020202090204" charset="0"/>
                <a:cs typeface="Arial Bold" panose="020B0604020202090204" charset="0"/>
              </a:rPr>
              <a:t>basic</a:t>
            </a:r>
            <a:r>
              <a:rPr sz="1600" b="1" spc="-135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85" dirty="0">
                <a:latin typeface="Arial Bold" panose="020B0604020202090204" charset="0"/>
                <a:cs typeface="Arial Bold" panose="020B0604020202090204" charset="0"/>
              </a:rPr>
              <a:t>fields</a:t>
            </a:r>
            <a:r>
              <a:rPr sz="1600" b="1" spc="-55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40" dirty="0">
                <a:latin typeface="Arial Bold" panose="020B0604020202090204" charset="0"/>
                <a:cs typeface="Arial Bold" panose="020B0604020202090204" charset="0"/>
              </a:rPr>
              <a:t>to</a:t>
            </a:r>
            <a:r>
              <a:rPr sz="1600" b="1" spc="-70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50" dirty="0">
                <a:latin typeface="Arial Bold" panose="020B0604020202090204" charset="0"/>
                <a:cs typeface="Arial Bold" panose="020B0604020202090204" charset="0"/>
              </a:rPr>
              <a:t>the</a:t>
            </a:r>
            <a:r>
              <a:rPr sz="1600" b="1" spc="-70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65" dirty="0">
                <a:latin typeface="Arial Bold" panose="020B0604020202090204" charset="0"/>
                <a:cs typeface="Arial Bold" panose="020B0604020202090204" charset="0"/>
              </a:rPr>
              <a:t>Real</a:t>
            </a:r>
            <a:r>
              <a:rPr sz="1600" b="1" spc="-75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45" dirty="0">
                <a:latin typeface="Arial Bold" panose="020B0604020202090204" charset="0"/>
                <a:cs typeface="Arial Bold" panose="020B0604020202090204" charset="0"/>
              </a:rPr>
              <a:t>Estate</a:t>
            </a:r>
            <a:r>
              <a:rPr sz="1600" b="1" spc="-70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45" dirty="0">
                <a:latin typeface="Arial Bold" panose="020B0604020202090204" charset="0"/>
                <a:cs typeface="Arial Bold" panose="020B0604020202090204" charset="0"/>
              </a:rPr>
              <a:t>Property</a:t>
            </a:r>
            <a:r>
              <a:rPr sz="1600" b="1" spc="-75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600" b="1" spc="-10" dirty="0">
                <a:latin typeface="Arial Bold" panose="020B0604020202090204" charset="0"/>
                <a:cs typeface="Arial Bold" panose="020B0604020202090204" charset="0"/>
              </a:rPr>
              <a:t>table.</a:t>
            </a:r>
            <a:endParaRPr sz="1600" b="1" spc="-10" dirty="0">
              <a:latin typeface="Arial Bold" panose="020B0604020202090204" charset="0"/>
              <a:cs typeface="Arial Bold" panose="020B0604020202090204" charset="0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>
              <a:latin typeface="Arial Regular" panose="020B0604020202090204" charset="0"/>
              <a:cs typeface="Arial Regular" panose="020B0604020202090204" charset="0"/>
            </a:endParaRPr>
          </a:p>
          <a:p>
            <a:pPr marR="118745" algn="r">
              <a:lnSpc>
                <a:spcPct val="100000"/>
              </a:lnSpc>
              <a:tabLst>
                <a:tab pos="2566670" algn="l"/>
              </a:tabLst>
            </a:pPr>
            <a:r>
              <a:rPr sz="1200" b="1" spc="-1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Field</a:t>
            </a:r>
            <a:r>
              <a:rPr sz="1200" b="1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	</a:t>
            </a:r>
            <a:r>
              <a:rPr sz="1200" b="1" spc="-2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Type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R="48260" algn="r">
              <a:lnSpc>
                <a:spcPct val="100000"/>
              </a:lnSpc>
              <a:spcBef>
                <a:spcPts val="1440"/>
              </a:spcBef>
              <a:tabLst>
                <a:tab pos="2497455" algn="l"/>
              </a:tabLst>
            </a:pPr>
            <a:r>
              <a:rPr sz="1200" spc="-1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garage</a:t>
            </a:r>
            <a:r>
              <a:rPr sz="120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	</a:t>
            </a:r>
            <a:r>
              <a:rPr sz="1200" spc="-1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Boolean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R="48260" algn="r">
              <a:lnSpc>
                <a:spcPct val="100000"/>
              </a:lnSpc>
              <a:spcBef>
                <a:spcPts val="1440"/>
              </a:spcBef>
              <a:tabLst>
                <a:tab pos="2498725" algn="l"/>
              </a:tabLst>
            </a:pPr>
            <a:r>
              <a:rPr sz="1200" spc="-1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garden</a:t>
            </a:r>
            <a:r>
              <a:rPr sz="120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	</a:t>
            </a:r>
            <a:r>
              <a:rPr sz="1200" spc="-1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Boolean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R="83185" algn="r">
              <a:lnSpc>
                <a:spcPct val="100000"/>
              </a:lnSpc>
              <a:spcBef>
                <a:spcPts val="1440"/>
              </a:spcBef>
              <a:tabLst>
                <a:tab pos="2725420" algn="l"/>
              </a:tabLst>
            </a:pPr>
            <a:r>
              <a:rPr sz="1200" spc="-1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garden_area</a:t>
            </a:r>
            <a:r>
              <a:rPr sz="120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	</a:t>
            </a:r>
            <a:r>
              <a:rPr sz="1200" spc="-1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Integer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R="5080" algn="r">
              <a:lnSpc>
                <a:spcPct val="100000"/>
              </a:lnSpc>
              <a:spcBef>
                <a:spcPts val="1440"/>
              </a:spcBef>
              <a:tabLst>
                <a:tab pos="2877185" algn="l"/>
              </a:tabLst>
            </a:pPr>
            <a:r>
              <a:rPr sz="1200" spc="-1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garden_orientation</a:t>
            </a:r>
            <a:r>
              <a:rPr sz="120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	</a:t>
            </a:r>
            <a:r>
              <a:rPr sz="1200" spc="-10" dirty="0">
                <a:solidFill>
                  <a:srgbClr val="282F33"/>
                </a:solidFill>
                <a:latin typeface="Arial Regular" panose="020B0604020202090204" charset="0"/>
                <a:cs typeface="Arial Regular" panose="020B0604020202090204" charset="0"/>
              </a:rPr>
              <a:t>Selection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24025" y="3272418"/>
            <a:ext cx="4003040" cy="123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3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950" b="1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garden_orientation</a:t>
            </a:r>
            <a:r>
              <a:rPr sz="950" b="1" spc="17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field</a:t>
            </a:r>
            <a:r>
              <a:rPr sz="1200" spc="3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7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must</a:t>
            </a:r>
            <a:r>
              <a:rPr sz="1200" spc="2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6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have</a:t>
            </a:r>
            <a:r>
              <a:rPr sz="1200" spc="3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4</a:t>
            </a:r>
            <a:r>
              <a:rPr sz="1200" spc="3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possible</a:t>
            </a:r>
            <a:r>
              <a:rPr sz="1200" spc="2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values: </a:t>
            </a:r>
            <a:r>
              <a:rPr sz="1200" spc="-7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‘North’,</a:t>
            </a:r>
            <a:r>
              <a:rPr sz="1200" spc="-7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9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‘South’,</a:t>
            </a:r>
            <a:r>
              <a:rPr sz="1200" spc="-6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6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‘East’</a:t>
            </a:r>
            <a:r>
              <a:rPr sz="1200" spc="-6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5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and</a:t>
            </a:r>
            <a:r>
              <a:rPr sz="1200" spc="-6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‘West’.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L="387985" marR="381635" algn="ctr">
              <a:lnSpc>
                <a:spcPct val="100000"/>
              </a:lnSpc>
              <a:spcBef>
                <a:spcPts val="1440"/>
              </a:spcBef>
            </a:pPr>
            <a:r>
              <a:rPr sz="1200" spc="-2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-7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selection</a:t>
            </a:r>
            <a:r>
              <a:rPr sz="1200" spc="-6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list</a:t>
            </a:r>
            <a:r>
              <a:rPr sz="1200" spc="-7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is</a:t>
            </a:r>
            <a:r>
              <a:rPr sz="1200" spc="-6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defined</a:t>
            </a:r>
            <a:r>
              <a:rPr sz="1200" spc="-7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as</a:t>
            </a:r>
            <a:r>
              <a:rPr sz="1200" spc="-7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6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a</a:t>
            </a:r>
            <a:r>
              <a:rPr sz="1200" spc="-7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list</a:t>
            </a:r>
            <a:r>
              <a:rPr sz="1200" spc="-65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of</a:t>
            </a:r>
            <a:r>
              <a:rPr sz="1200" spc="-7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tuples</a:t>
            </a:r>
            <a:r>
              <a:rPr lang="en-US" altLang="en-US" sz="1200" spc="-10" dirty="0">
                <a:solidFill>
                  <a:srgbClr val="595959"/>
                </a:solidFill>
                <a:latin typeface="Arial Regular" panose="020B0604020202090204" charset="0"/>
                <a:cs typeface="Arial Regular" panose="020B0604020202090204" charset="0"/>
              </a:rPr>
              <a:t>, Ex: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L="2540" algn="ctr">
              <a:lnSpc>
                <a:spcPct val="100000"/>
              </a:lnSpc>
            </a:pPr>
            <a:r>
              <a:rPr sz="1000" b="1" spc="-80" dirty="0">
                <a:solidFill>
                  <a:srgbClr val="FFFFFF"/>
                </a:solidFill>
                <a:latin typeface="Arial Regular" panose="020B0604020202090204" charset="0"/>
                <a:cs typeface="Arial Regular" panose="020B0604020202090204" charset="0"/>
                <a:hlinkClick r:id="rId1"/>
              </a:rPr>
              <a:t>CLICK</a:t>
            </a:r>
            <a:r>
              <a:rPr sz="1000" b="1" spc="-95" dirty="0">
                <a:solidFill>
                  <a:srgbClr val="FFFFFF"/>
                </a:solidFill>
                <a:latin typeface="Arial Regular" panose="020B0604020202090204" charset="0"/>
                <a:cs typeface="Arial Regular" panose="020B0604020202090204" charset="0"/>
                <a:hlinkClick r:id="rId1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Arial Regular" panose="020B0604020202090204" charset="0"/>
                <a:cs typeface="Arial Regular" panose="020B0604020202090204" charset="0"/>
                <a:hlinkClick r:id="rId1"/>
              </a:rPr>
              <a:t>HERE</a:t>
            </a:r>
            <a:endParaRPr sz="100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18" name="Picture 17" descr="Screen Shot 2024-10-14 at 11.09.23 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4012565"/>
            <a:ext cx="3149600" cy="774700"/>
          </a:xfrm>
          <a:prstGeom prst="rect">
            <a:avLst/>
          </a:prstGeom>
        </p:spPr>
      </p:pic>
      <p:pic>
        <p:nvPicPr>
          <p:cNvPr id="21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2525" y="4012291"/>
            <a:ext cx="342178" cy="412674"/>
          </a:xfrm>
          <a:prstGeom prst="rect">
            <a:avLst/>
          </a:prstGeom>
        </p:spPr>
      </p:pic>
      <p:pic>
        <p:nvPicPr>
          <p:cNvPr id="2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23" name="object 3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2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2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26" name="object 6"/>
          <p:cNvSpPr txBox="1"/>
          <p:nvPr/>
        </p:nvSpPr>
        <p:spPr>
          <a:xfrm>
            <a:off x="740410" y="1298575"/>
            <a:ext cx="1682750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Lession2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Module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Add Fields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  <a:sym typeface="+mn-ea"/>
              </a:rPr>
              <a:t>Add Fields</a:t>
            </a:r>
            <a:r>
              <a:rPr lang="en-US" altLang="en-US" sz="1400" b="1">
                <a:latin typeface="Verdana Bold" panose="020B0804030504040204" charset="0"/>
                <a:cs typeface="Verdana Bold" panose="020B0804030504040204" charset="0"/>
              </a:rPr>
              <a:t> (2)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</p:txBody>
      </p:sp>
      <p:sp>
        <p:nvSpPr>
          <p:cNvPr id="27" name="object 9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47142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i="0" spc="-380" dirty="0">
                <a:solidFill>
                  <a:srgbClr val="000000"/>
                </a:solidFill>
                <a:latin typeface="Arial Bold" panose="020B0604020202090204" charset="0"/>
                <a:cs typeface="Arial Bold" panose="020B0604020202090204" charset="0"/>
              </a:rPr>
              <a:t>Exercise</a:t>
            </a:r>
            <a:endParaRPr lang="en-US" sz="2800" i="0" spc="-380" dirty="0">
              <a:solidFill>
                <a:srgbClr val="00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3090091" y="796711"/>
            <a:ext cx="312991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6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Set</a:t>
            </a:r>
            <a:r>
              <a:rPr sz="1400" b="1" spc="-6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114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attributes</a:t>
            </a:r>
            <a:r>
              <a:rPr sz="1400" b="1" spc="-5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4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for</a:t>
            </a:r>
            <a:r>
              <a:rPr sz="1400" b="1" spc="-6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5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the</a:t>
            </a:r>
            <a:r>
              <a:rPr sz="1400" b="1" spc="-6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5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following</a:t>
            </a:r>
            <a:r>
              <a:rPr sz="1400" b="1" spc="-6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1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fields</a:t>
            </a:r>
            <a:endParaRPr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57592" y="1693071"/>
            <a:ext cx="4005579" cy="0"/>
          </a:xfrm>
          <a:custGeom>
            <a:avLst/>
            <a:gdLst/>
            <a:ahLst/>
            <a:cxnLst/>
            <a:rect l="l" t="t" r="r" b="b"/>
            <a:pathLst>
              <a:path w="4005579">
                <a:moveTo>
                  <a:pt x="0" y="0"/>
                </a:moveTo>
                <a:lnTo>
                  <a:pt x="4005241" y="0"/>
                </a:lnTo>
              </a:path>
            </a:pathLst>
          </a:custGeom>
          <a:ln w="7624">
            <a:solidFill>
              <a:srgbClr val="282F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57592" y="2085470"/>
            <a:ext cx="4005579" cy="0"/>
          </a:xfrm>
          <a:custGeom>
            <a:avLst/>
            <a:gdLst/>
            <a:ahLst/>
            <a:cxnLst/>
            <a:rect l="l" t="t" r="r" b="b"/>
            <a:pathLst>
              <a:path w="4005579">
                <a:moveTo>
                  <a:pt x="0" y="0"/>
                </a:moveTo>
                <a:lnTo>
                  <a:pt x="4005241" y="0"/>
                </a:lnTo>
              </a:path>
            </a:pathLst>
          </a:custGeom>
          <a:ln w="7624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57592" y="2477870"/>
            <a:ext cx="4005579" cy="0"/>
          </a:xfrm>
          <a:custGeom>
            <a:avLst/>
            <a:gdLst/>
            <a:ahLst/>
            <a:cxnLst/>
            <a:rect l="l" t="t" r="r" b="b"/>
            <a:pathLst>
              <a:path w="4005579">
                <a:moveTo>
                  <a:pt x="0" y="0"/>
                </a:moveTo>
                <a:lnTo>
                  <a:pt x="4005241" y="0"/>
                </a:lnTo>
              </a:path>
            </a:pathLst>
          </a:custGeom>
          <a:ln w="7624">
            <a:solidFill>
              <a:srgbClr val="DDE1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366228" y="1367603"/>
            <a:ext cx="385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Field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12859" y="1367603"/>
            <a:ext cx="697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9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Attribute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30614" y="1760003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name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33241" y="1760003"/>
            <a:ext cx="623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required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30614" y="2152404"/>
            <a:ext cx="1138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expected_price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33241" y="2152404"/>
            <a:ext cx="623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required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1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22525" y="4012291"/>
            <a:ext cx="342178" cy="412674"/>
          </a:xfrm>
          <a:prstGeom prst="rect">
            <a:avLst/>
          </a:prstGeom>
        </p:spPr>
      </p:pic>
      <p:pic>
        <p:nvPicPr>
          <p:cNvPr id="2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23" name="object 3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2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2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26" name="object 6"/>
          <p:cNvSpPr txBox="1"/>
          <p:nvPr/>
        </p:nvSpPr>
        <p:spPr>
          <a:xfrm>
            <a:off x="740410" y="1298575"/>
            <a:ext cx="1682750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Lession2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Module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Add Fields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  <a:sym typeface="+mn-ea"/>
              </a:rPr>
              <a:t>Add Fields</a:t>
            </a: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 (2)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1" spc="-3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Fields</a:t>
            </a:r>
            <a:r>
              <a:rPr sz="1400" b="1" spc="-7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 </a:t>
            </a:r>
            <a:r>
              <a:rPr sz="1400" b="1" spc="-4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attributes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</p:txBody>
      </p:sp>
      <p:sp>
        <p:nvSpPr>
          <p:cNvPr id="27" name="object 9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47142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i="0" spc="-380" dirty="0">
                <a:solidFill>
                  <a:srgbClr val="000000"/>
                </a:solidFill>
                <a:latin typeface="Arial Bold" panose="020B0604020202090204" charset="0"/>
                <a:cs typeface="Arial Bold" panose="020B0604020202090204" charset="0"/>
              </a:rPr>
              <a:t>Exercise</a:t>
            </a:r>
            <a:endParaRPr lang="en-US" sz="2800" i="0" spc="-380" dirty="0">
              <a:solidFill>
                <a:srgbClr val="00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3075270" y="1166657"/>
            <a:ext cx="433514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Create</a:t>
            </a:r>
            <a:r>
              <a:rPr sz="14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12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one</a:t>
            </a:r>
            <a:r>
              <a:rPr sz="1400" b="1" spc="-13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14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demo </a:t>
            </a:r>
            <a:r>
              <a:rPr sz="1400" b="1" spc="-12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data</a:t>
            </a:r>
            <a:r>
              <a:rPr sz="1400" b="1" spc="-5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in</a:t>
            </a:r>
            <a:r>
              <a:rPr sz="14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5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previously</a:t>
            </a:r>
            <a:r>
              <a:rPr sz="14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3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created</a:t>
            </a:r>
            <a:r>
              <a:rPr sz="14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1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model.</a:t>
            </a:r>
            <a:endParaRPr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77881" y="1748316"/>
            <a:ext cx="5102860" cy="50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030" marR="5080" indent="-354965">
              <a:lnSpc>
                <a:spcPct val="115000"/>
              </a:lnSpc>
              <a:spcBef>
                <a:spcPts val="100"/>
              </a:spcBef>
              <a:tabLst>
                <a:tab pos="367030" algn="l"/>
              </a:tabLst>
            </a:pPr>
            <a:r>
              <a:rPr sz="1400" b="0" spc="-25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1)</a:t>
            </a:r>
            <a:r>
              <a:rPr sz="1400" b="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	</a:t>
            </a:r>
            <a:r>
              <a:rPr sz="1400" b="0" spc="-135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</a:t>
            </a:r>
            <a:r>
              <a:rPr sz="1400" b="0" spc="-65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4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</a:t>
            </a:r>
            <a:r>
              <a:rPr sz="1400" b="0" spc="-65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95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estate</a:t>
            </a:r>
            <a:r>
              <a:rPr sz="1400" b="0" spc="-114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65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module,</a:t>
            </a:r>
            <a:r>
              <a:rPr sz="1400" b="0" spc="-7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3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add</a:t>
            </a:r>
            <a:r>
              <a:rPr sz="1400" b="0" spc="-65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6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</a:t>
            </a:r>
            <a:r>
              <a:rPr sz="1400" b="0" spc="-7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4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new</a:t>
            </a:r>
            <a:r>
              <a:rPr sz="1400" b="0" spc="-7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4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directory</a:t>
            </a:r>
            <a:r>
              <a:rPr sz="1400" b="0" spc="-7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35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to</a:t>
            </a:r>
            <a:r>
              <a:rPr sz="1400" b="0" spc="-7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4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store</a:t>
            </a:r>
            <a:r>
              <a:rPr sz="1400" b="0" spc="-7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65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our</a:t>
            </a:r>
            <a:r>
              <a:rPr sz="1400" b="0" spc="-45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125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demo</a:t>
            </a:r>
            <a:r>
              <a:rPr sz="1400" b="0" spc="-5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sz="1400" b="0" spc="-2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data </a:t>
            </a:r>
            <a:r>
              <a:rPr sz="1400" b="0" spc="-10" dirty="0">
                <a:solidFill>
                  <a:srgbClr val="171C1F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files.</a:t>
            </a:r>
            <a:endParaRPr sz="1400" b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76555" algn="just">
              <a:lnSpc>
                <a:spcPct val="115000"/>
              </a:lnSpc>
              <a:spcBef>
                <a:spcPts val="100"/>
              </a:spcBef>
              <a:buClr>
                <a:srgbClr val="000000"/>
              </a:buClr>
              <a:buAutoNum type="arabicParenR" startAt="2"/>
              <a:tabLst>
                <a:tab pos="393065" algn="l"/>
              </a:tabLst>
            </a:pPr>
            <a:r>
              <a:rPr spc="-130" dirty="0"/>
              <a:t>In</a:t>
            </a:r>
            <a:r>
              <a:rPr spc="-85" dirty="0"/>
              <a:t> </a:t>
            </a:r>
            <a:r>
              <a:rPr spc="-40" dirty="0"/>
              <a:t>this</a:t>
            </a:r>
            <a:r>
              <a:rPr spc="-90" dirty="0"/>
              <a:t> </a:t>
            </a:r>
            <a:r>
              <a:rPr spc="-50" dirty="0"/>
              <a:t>directory,</a:t>
            </a:r>
            <a:r>
              <a:rPr spc="-90" dirty="0"/>
              <a:t> </a:t>
            </a:r>
            <a:r>
              <a:rPr spc="-35" dirty="0"/>
              <a:t>create</a:t>
            </a:r>
            <a:r>
              <a:rPr spc="-90" dirty="0"/>
              <a:t> </a:t>
            </a:r>
            <a:r>
              <a:rPr spc="-55" dirty="0"/>
              <a:t>a</a:t>
            </a:r>
            <a:r>
              <a:rPr spc="-90" dirty="0"/>
              <a:t> </a:t>
            </a:r>
            <a:r>
              <a:rPr spc="-40" dirty="0"/>
              <a:t>new</a:t>
            </a:r>
            <a:r>
              <a:rPr spc="-90" dirty="0"/>
              <a:t> </a:t>
            </a:r>
            <a:r>
              <a:rPr spc="-85" dirty="0"/>
              <a:t>xml </a:t>
            </a:r>
            <a:r>
              <a:rPr spc="-30" dirty="0"/>
              <a:t>file</a:t>
            </a:r>
            <a:r>
              <a:rPr spc="-90" dirty="0"/>
              <a:t> </a:t>
            </a:r>
            <a:r>
              <a:rPr spc="-40" dirty="0"/>
              <a:t>for</a:t>
            </a:r>
            <a:r>
              <a:rPr spc="-85" dirty="0"/>
              <a:t> </a:t>
            </a:r>
            <a:r>
              <a:rPr spc="-40" dirty="0"/>
              <a:t>the</a:t>
            </a:r>
            <a:r>
              <a:rPr spc="-90" dirty="0"/>
              <a:t> </a:t>
            </a:r>
            <a:r>
              <a:rPr spc="-50" dirty="0"/>
              <a:t>demo</a:t>
            </a:r>
            <a:r>
              <a:rPr spc="-90" dirty="0"/>
              <a:t> </a:t>
            </a:r>
            <a:r>
              <a:rPr spc="-45" dirty="0"/>
              <a:t>data</a:t>
            </a:r>
            <a:r>
              <a:rPr spc="-60" dirty="0"/>
              <a:t> </a:t>
            </a:r>
            <a:r>
              <a:rPr sz="1050" b="1" spc="-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demo.xml </a:t>
            </a:r>
            <a:r>
              <a:rPr spc="-60" dirty="0"/>
              <a:t>(don’t</a:t>
            </a:r>
            <a:r>
              <a:rPr spc="-90" dirty="0"/>
              <a:t> </a:t>
            </a:r>
            <a:r>
              <a:rPr spc="-40" dirty="0"/>
              <a:t>forget</a:t>
            </a:r>
            <a:r>
              <a:rPr spc="-90" dirty="0"/>
              <a:t> </a:t>
            </a:r>
            <a:r>
              <a:rPr spc="-35" dirty="0"/>
              <a:t>to</a:t>
            </a:r>
            <a:r>
              <a:rPr spc="-90" dirty="0"/>
              <a:t> </a:t>
            </a:r>
            <a:r>
              <a:rPr spc="-30" dirty="0"/>
              <a:t>add</a:t>
            </a:r>
            <a:r>
              <a:rPr spc="-90" dirty="0"/>
              <a:t> </a:t>
            </a:r>
            <a:r>
              <a:rPr spc="-40" dirty="0"/>
              <a:t>the</a:t>
            </a:r>
            <a:r>
              <a:rPr spc="-90" dirty="0"/>
              <a:t> </a:t>
            </a:r>
            <a:r>
              <a:rPr spc="-65" dirty="0"/>
              <a:t>“demo”</a:t>
            </a:r>
            <a:r>
              <a:rPr spc="-90" dirty="0"/>
              <a:t> </a:t>
            </a:r>
            <a:r>
              <a:rPr spc="-65" dirty="0"/>
              <a:t>key</a:t>
            </a:r>
            <a:r>
              <a:rPr spc="-90" dirty="0"/>
              <a:t> </a:t>
            </a:r>
            <a:r>
              <a:rPr spc="-60" dirty="0"/>
              <a:t>in</a:t>
            </a:r>
            <a:r>
              <a:rPr spc="-85" dirty="0"/>
              <a:t> </a:t>
            </a:r>
            <a:r>
              <a:rPr spc="-40" dirty="0"/>
              <a:t>the</a:t>
            </a:r>
            <a:r>
              <a:rPr spc="-90" dirty="0"/>
              <a:t> </a:t>
            </a:r>
            <a:r>
              <a:rPr spc="-50" dirty="0"/>
              <a:t>manifest</a:t>
            </a:r>
            <a:r>
              <a:rPr spc="-60" dirty="0"/>
              <a:t> </a:t>
            </a:r>
            <a:r>
              <a:rPr sz="1100" u="heavy" spc="1045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100" b="1" u="none" spc="-1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manifest</a:t>
            </a:r>
            <a:r>
              <a:rPr sz="1100" u="heavy" spc="1300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 </a:t>
            </a:r>
            <a:r>
              <a:rPr sz="1100" u="none" spc="-75" dirty="0">
                <a:solidFill>
                  <a:srgbClr val="178038"/>
                </a:solidFill>
                <a:latin typeface="Times New Roman" panose="02020503050405090304"/>
                <a:cs typeface="Times New Roman" panose="02020503050405090304"/>
              </a:rPr>
              <a:t> </a:t>
            </a:r>
            <a:r>
              <a:rPr u="none" spc="-70" dirty="0"/>
              <a:t>too).</a:t>
            </a:r>
            <a:endParaRPr sz="1100">
              <a:latin typeface="Times New Roman" panose="02020503050405090304"/>
              <a:cs typeface="Times New Roman" panose="02020503050405090304"/>
            </a:endParaRPr>
          </a:p>
          <a:p>
            <a:pPr>
              <a:lnSpc>
                <a:spcPct val="100000"/>
              </a:lnSpc>
              <a:spcBef>
                <a:spcPts val="195"/>
              </a:spcBef>
              <a:buAutoNum type="arabicParenR" startAt="2"/>
            </a:pPr>
          </a:p>
          <a:p>
            <a:pPr marL="393065" marR="349250" indent="-381000">
              <a:lnSpc>
                <a:spcPct val="115000"/>
              </a:lnSpc>
              <a:buAutoNum type="arabicParenR" startAt="2"/>
              <a:tabLst>
                <a:tab pos="393065" algn="l"/>
              </a:tabLst>
            </a:pPr>
            <a:r>
              <a:rPr spc="-135" dirty="0"/>
              <a:t>In</a:t>
            </a:r>
            <a:r>
              <a:rPr spc="-65" dirty="0"/>
              <a:t> </a:t>
            </a:r>
            <a:r>
              <a:rPr spc="-40" dirty="0"/>
              <a:t>the</a:t>
            </a:r>
            <a:r>
              <a:rPr spc="-70" dirty="0"/>
              <a:t> </a:t>
            </a:r>
            <a:r>
              <a:rPr spc="-95" dirty="0"/>
              <a:t>xml,</a:t>
            </a:r>
            <a:r>
              <a:rPr spc="-70" dirty="0"/>
              <a:t> </a:t>
            </a:r>
            <a:r>
              <a:rPr spc="-30" dirty="0"/>
              <a:t>add</a:t>
            </a:r>
            <a:r>
              <a:rPr spc="-70" dirty="0"/>
              <a:t> </a:t>
            </a:r>
            <a:r>
              <a:rPr spc="-35" dirty="0"/>
              <a:t>one</a:t>
            </a:r>
            <a:r>
              <a:rPr spc="-70" dirty="0"/>
              <a:t> </a:t>
            </a:r>
            <a:r>
              <a:rPr spc="-35" dirty="0"/>
              <a:t>record</a:t>
            </a:r>
            <a:r>
              <a:rPr spc="-65" dirty="0"/>
              <a:t> </a:t>
            </a:r>
            <a:r>
              <a:rPr spc="-40" dirty="0"/>
              <a:t>for</a:t>
            </a:r>
            <a:r>
              <a:rPr spc="-65" dirty="0"/>
              <a:t> </a:t>
            </a:r>
            <a:r>
              <a:rPr spc="-45" dirty="0"/>
              <a:t>the</a:t>
            </a:r>
            <a:r>
              <a:rPr spc="-50" dirty="0"/>
              <a:t> </a:t>
            </a:r>
            <a:r>
              <a:rPr sz="1050" b="1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estate.property</a:t>
            </a:r>
            <a:r>
              <a:rPr sz="1050" b="1" spc="-27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pc="-10" dirty="0"/>
              <a:t>model. </a:t>
            </a:r>
            <a:r>
              <a:rPr spc="-60" dirty="0"/>
              <a:t>Don’t</a:t>
            </a:r>
            <a:r>
              <a:rPr spc="-75" dirty="0"/>
              <a:t> </a:t>
            </a:r>
            <a:r>
              <a:rPr spc="-45" dirty="0"/>
              <a:t>forget</a:t>
            </a:r>
            <a:r>
              <a:rPr spc="-70" dirty="0"/>
              <a:t> </a:t>
            </a:r>
            <a:r>
              <a:rPr spc="-35" dirty="0"/>
              <a:t>to</a:t>
            </a:r>
            <a:r>
              <a:rPr spc="-75" dirty="0"/>
              <a:t> </a:t>
            </a:r>
            <a:r>
              <a:rPr spc="-30" dirty="0"/>
              <a:t>add</a:t>
            </a:r>
            <a:r>
              <a:rPr spc="-70" dirty="0"/>
              <a:t> </a:t>
            </a:r>
            <a:r>
              <a:rPr spc="-60" dirty="0"/>
              <a:t>at</a:t>
            </a:r>
            <a:r>
              <a:rPr spc="-70" dirty="0"/>
              <a:t> </a:t>
            </a:r>
            <a:r>
              <a:rPr spc="-35" dirty="0"/>
              <a:t>least</a:t>
            </a:r>
            <a:r>
              <a:rPr spc="-75" dirty="0"/>
              <a:t> </a:t>
            </a:r>
            <a:r>
              <a:rPr spc="-50" dirty="0"/>
              <a:t>all</a:t>
            </a:r>
            <a:r>
              <a:rPr spc="-65" dirty="0"/>
              <a:t> </a:t>
            </a:r>
            <a:r>
              <a:rPr spc="-40" dirty="0"/>
              <a:t>the</a:t>
            </a:r>
            <a:r>
              <a:rPr spc="-70" dirty="0"/>
              <a:t> </a:t>
            </a:r>
            <a:r>
              <a:rPr spc="-55" dirty="0"/>
              <a:t>required</a:t>
            </a:r>
            <a:r>
              <a:rPr spc="-75" dirty="0"/>
              <a:t> </a:t>
            </a:r>
            <a:r>
              <a:rPr spc="-25" dirty="0"/>
              <a:t>fields</a:t>
            </a:r>
            <a:r>
              <a:rPr spc="-70" dirty="0"/>
              <a:t> </a:t>
            </a:r>
            <a:r>
              <a:rPr spc="-65" dirty="0"/>
              <a:t>in </a:t>
            </a:r>
            <a:r>
              <a:rPr spc="-40" dirty="0"/>
              <a:t>the</a:t>
            </a:r>
            <a:r>
              <a:rPr spc="-75" dirty="0"/>
              <a:t> </a:t>
            </a:r>
            <a:r>
              <a:rPr spc="-35" dirty="0"/>
              <a:t>latter.</a:t>
            </a:r>
            <a:endParaRPr sz="105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256" y="4663161"/>
            <a:ext cx="779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CLICK</a:t>
            </a:r>
            <a:r>
              <a:rPr sz="1000" b="1" spc="-9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 </a:t>
            </a:r>
            <a:r>
              <a:rPr sz="1000" b="1" spc="-7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23" name="object 3"/>
          <p:cNvGrpSpPr/>
          <p:nvPr/>
        </p:nvGrpSpPr>
        <p:grpSpPr>
          <a:xfrm>
            <a:off x="548186" y="1146660"/>
            <a:ext cx="1952625" cy="3057525"/>
            <a:chOff x="548186" y="1146660"/>
            <a:chExt cx="1952625" cy="3057525"/>
          </a:xfrm>
        </p:grpSpPr>
        <p:sp>
          <p:nvSpPr>
            <p:cNvPr id="2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2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26" name="object 6"/>
          <p:cNvSpPr txBox="1"/>
          <p:nvPr/>
        </p:nvSpPr>
        <p:spPr>
          <a:xfrm>
            <a:off x="740410" y="1298575"/>
            <a:ext cx="1682750" cy="309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Lession2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Module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Add Fields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  <a:sym typeface="+mn-ea"/>
              </a:rPr>
              <a:t>Add Fields</a:t>
            </a: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 (2)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spc="-30" dirty="0">
                <a:latin typeface="Verdana" panose="020B0804030504040204" charset="0"/>
                <a:cs typeface="Verdana" panose="020B0804030504040204" charset="0"/>
                <a:sym typeface="+mn-ea"/>
              </a:rPr>
              <a:t>Fields</a:t>
            </a:r>
            <a:r>
              <a:rPr sz="1400" b="0" spc="-70" dirty="0">
                <a:latin typeface="Verdana" panose="020B0804030504040204" charset="0"/>
                <a:cs typeface="Verdana" panose="020B0804030504040204" charset="0"/>
                <a:sym typeface="+mn-ea"/>
              </a:rPr>
              <a:t> </a:t>
            </a:r>
            <a:r>
              <a:rPr sz="1400" b="0" spc="-40" dirty="0">
                <a:latin typeface="Verdana" panose="020B0804030504040204" charset="0"/>
                <a:cs typeface="Verdana" panose="020B0804030504040204" charset="0"/>
                <a:sym typeface="+mn-ea"/>
              </a:rPr>
              <a:t>attributes</a:t>
            </a:r>
            <a:endParaRPr sz="1400" b="1" spc="-4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1" spc="-25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New</a:t>
            </a:r>
            <a:r>
              <a:rPr sz="1400" b="1" spc="-9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 </a:t>
            </a:r>
            <a:r>
              <a:rPr sz="1400" b="1" spc="-6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model</a:t>
            </a:r>
            <a:r>
              <a:rPr sz="1400" b="1" spc="-85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 </a:t>
            </a:r>
            <a:r>
              <a:rPr sz="1400" b="1" spc="-3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data 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</p:txBody>
      </p:sp>
      <p:sp>
        <p:nvSpPr>
          <p:cNvPr id="27" name="object 9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47142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i="0" spc="-380" dirty="0">
                <a:solidFill>
                  <a:srgbClr val="000000"/>
                </a:solidFill>
                <a:latin typeface="Arial Bold" panose="020B0604020202090204" charset="0"/>
                <a:cs typeface="Arial Bold" panose="020B0604020202090204" charset="0"/>
              </a:rPr>
              <a:t>Exercise</a:t>
            </a:r>
            <a:endParaRPr lang="en-US" sz="2800" i="0" spc="-380" dirty="0">
              <a:solidFill>
                <a:srgbClr val="00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075270" y="1166657"/>
            <a:ext cx="421576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Create</a:t>
            </a:r>
            <a:r>
              <a:rPr sz="1400" b="1" spc="-8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14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a</a:t>
            </a:r>
            <a:r>
              <a:rPr sz="1400" b="1" spc="-15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15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new</a:t>
            </a:r>
            <a:r>
              <a:rPr sz="1400" b="1" spc="-15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12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group</a:t>
            </a:r>
            <a:r>
              <a:rPr sz="14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of</a:t>
            </a:r>
            <a:r>
              <a:rPr sz="1400" b="1" spc="-8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admin</a:t>
            </a:r>
            <a:r>
              <a:rPr sz="1400" b="1" spc="-8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4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users</a:t>
            </a:r>
            <a:r>
              <a:rPr sz="1400" b="1" spc="-8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4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for</a:t>
            </a:r>
            <a:r>
              <a:rPr sz="1400" b="1" spc="-8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our</a:t>
            </a:r>
            <a:r>
              <a:rPr sz="1400" b="1" spc="-8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1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model.</a:t>
            </a:r>
            <a:endParaRPr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78175" y="1748155"/>
            <a:ext cx="5186680" cy="49847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367030" algn="l"/>
              </a:tabLst>
            </a:pPr>
            <a:r>
              <a:rPr sz="1400" b="1" spc="-2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1)</a:t>
            </a:r>
            <a:r>
              <a:rPr sz="1400" b="1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	</a:t>
            </a:r>
            <a:r>
              <a:rPr sz="1400" b="1" spc="-13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In</a:t>
            </a:r>
            <a:r>
              <a:rPr sz="14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4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the</a:t>
            </a:r>
            <a:r>
              <a:rPr sz="1400" b="1" spc="-6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9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estate</a:t>
            </a:r>
            <a:r>
              <a:rPr sz="1400" b="1" spc="-114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6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module,</a:t>
            </a:r>
            <a:r>
              <a:rPr sz="14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3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add</a:t>
            </a:r>
            <a:r>
              <a:rPr sz="14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6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a</a:t>
            </a:r>
            <a:r>
              <a:rPr sz="14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4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new</a:t>
            </a:r>
            <a:r>
              <a:rPr sz="14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4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directory</a:t>
            </a:r>
            <a:r>
              <a:rPr sz="14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3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to</a:t>
            </a:r>
            <a:r>
              <a:rPr sz="1400" b="1" spc="-7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4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store</a:t>
            </a:r>
            <a:r>
              <a:rPr sz="1400" b="1" spc="-7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6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our</a:t>
            </a:r>
            <a:r>
              <a:rPr sz="1400" b="1" spc="-4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3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security</a:t>
            </a:r>
            <a:endParaRPr sz="1400" b="1">
              <a:latin typeface="Arial Bold" panose="020B0604020202090204" charset="0"/>
              <a:cs typeface="Arial Bold" panose="020B0604020202090204" charset="0"/>
            </a:endParaRPr>
          </a:p>
          <a:p>
            <a:pPr marL="367030">
              <a:lnSpc>
                <a:spcPct val="100000"/>
              </a:lnSpc>
              <a:spcBef>
                <a:spcPts val="215"/>
              </a:spcBef>
            </a:pPr>
            <a:r>
              <a:rPr sz="1400" b="1" spc="-45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data</a:t>
            </a:r>
            <a:r>
              <a:rPr sz="1400" b="1" spc="-9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1400" b="1" spc="-10" dirty="0">
                <a:solidFill>
                  <a:srgbClr val="171C1F"/>
                </a:solidFill>
                <a:latin typeface="Arial Bold" panose="020B0604020202090204" charset="0"/>
                <a:cs typeface="Arial Bold" panose="020B0604020202090204" charset="0"/>
              </a:rPr>
              <a:t>files.</a:t>
            </a:r>
            <a:endParaRPr sz="1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56450" y="2455451"/>
            <a:ext cx="5120005" cy="6489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388620" algn="l"/>
              </a:tabLst>
            </a:pPr>
            <a:r>
              <a:rPr sz="1200" spc="-25" dirty="0">
                <a:latin typeface="Arial Regular" panose="020B0604020202090204" charset="0"/>
                <a:cs typeface="Arial Regular" panose="020B0604020202090204" charset="0"/>
              </a:rPr>
              <a:t>2)</a:t>
            </a:r>
            <a:r>
              <a:rPr sz="1200" dirty="0">
                <a:latin typeface="Arial Regular" panose="020B0604020202090204" charset="0"/>
                <a:cs typeface="Arial Regular" panose="020B0604020202090204" charset="0"/>
              </a:rPr>
              <a:t>	</a:t>
            </a:r>
            <a:r>
              <a:rPr sz="1200" spc="-13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In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this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5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directory,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create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6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a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new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8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xml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file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for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groups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L="388620">
              <a:lnSpc>
                <a:spcPct val="100000"/>
              </a:lnSpc>
              <a:spcBef>
                <a:spcPts val="215"/>
              </a:spcBef>
            </a:pPr>
            <a:r>
              <a:rPr sz="1050" b="1" spc="-10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</a:rPr>
              <a:t>res_groups.xml</a:t>
            </a:r>
            <a:r>
              <a:rPr sz="1050" b="1" spc="-275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(don’t </a:t>
            </a:r>
            <a:r>
              <a:rPr sz="1200" spc="-4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forget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to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add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“data” key in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manifest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L="388620">
              <a:lnSpc>
                <a:spcPct val="100000"/>
              </a:lnSpc>
              <a:spcBef>
                <a:spcPts val="215"/>
              </a:spcBef>
              <a:tabLst>
                <a:tab pos="556260" algn="l"/>
                <a:tab pos="1426845" algn="l"/>
              </a:tabLst>
            </a:pP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	</a:t>
            </a:r>
            <a:r>
              <a:rPr sz="1100" b="1" u="none" spc="-10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</a:rPr>
              <a:t>manifest</a:t>
            </a:r>
            <a:r>
              <a:rPr sz="1100" u="heavy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Arial Regular" panose="020B0604020202090204" charset="0"/>
                <a:cs typeface="Arial Regular" panose="020B0604020202090204" charset="0"/>
              </a:rPr>
              <a:t>	</a:t>
            </a:r>
            <a:r>
              <a:rPr sz="1100" u="none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u="none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too).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51688" y="3296697"/>
            <a:ext cx="5056505" cy="8610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393065" algn="l"/>
              </a:tabLst>
            </a:pPr>
            <a:r>
              <a:rPr sz="1200" spc="-2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3)</a:t>
            </a:r>
            <a:r>
              <a:rPr sz="120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	</a:t>
            </a:r>
            <a:r>
              <a:rPr sz="1200" spc="-13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In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9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xml,</a:t>
            </a:r>
            <a:r>
              <a:rPr sz="1200" spc="-7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add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one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record</a:t>
            </a:r>
            <a:r>
              <a:rPr sz="1200" spc="-7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for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-5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050" b="1" spc="-10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</a:rPr>
              <a:t>res.groups</a:t>
            </a:r>
            <a:r>
              <a:rPr sz="1050" b="1" spc="-280" dirty="0">
                <a:solidFill>
                  <a:srgbClr val="178038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model.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L="393065" marR="5080">
              <a:lnSpc>
                <a:spcPct val="115000"/>
              </a:lnSpc>
            </a:pPr>
            <a:r>
              <a:rPr sz="1200" spc="-2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-8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id</a:t>
            </a:r>
            <a:r>
              <a:rPr sz="1200" spc="-8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of</a:t>
            </a:r>
            <a:r>
              <a:rPr sz="1200" spc="-8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this</a:t>
            </a:r>
            <a:r>
              <a:rPr sz="1200" spc="-8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group</a:t>
            </a:r>
            <a:r>
              <a:rPr sz="1200" spc="-8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will</a:t>
            </a:r>
            <a:r>
              <a:rPr sz="1200" spc="-7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be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b="1" spc="-12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estate_admin</a:t>
            </a:r>
            <a:r>
              <a:rPr sz="1200" b="1" spc="-6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as</a:t>
            </a:r>
            <a:r>
              <a:rPr sz="1200" spc="-8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it</a:t>
            </a:r>
            <a:r>
              <a:rPr sz="1200" spc="-8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will</a:t>
            </a:r>
            <a:r>
              <a:rPr sz="1200" spc="-7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2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be</a:t>
            </a:r>
            <a:r>
              <a:rPr sz="1200" spc="-8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used</a:t>
            </a:r>
            <a:r>
              <a:rPr sz="1200" spc="-8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to</a:t>
            </a:r>
            <a:r>
              <a:rPr sz="1200" spc="-8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2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set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5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administrators</a:t>
            </a:r>
            <a:r>
              <a:rPr sz="1200" spc="-6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of</a:t>
            </a:r>
            <a:r>
              <a:rPr sz="1200" spc="-6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our</a:t>
            </a:r>
            <a:r>
              <a:rPr sz="1200" spc="-5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model.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  <a:p>
            <a:pPr marL="393065" marR="261620">
              <a:lnSpc>
                <a:spcPct val="115000"/>
              </a:lnSpc>
            </a:pPr>
            <a:r>
              <a:rPr sz="1200" spc="-2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-7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only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5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required</a:t>
            </a:r>
            <a:r>
              <a:rPr sz="1200" spc="-7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field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for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this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5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model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3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is</a:t>
            </a:r>
            <a:r>
              <a:rPr sz="1200" spc="-7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4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the</a:t>
            </a:r>
            <a:r>
              <a:rPr sz="1200" spc="-4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b="1" spc="-13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name</a:t>
            </a:r>
            <a:r>
              <a:rPr sz="1200" b="1" spc="-114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8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(e.g.</a:t>
            </a:r>
            <a:r>
              <a:rPr sz="1200" spc="-75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 </a:t>
            </a:r>
            <a:r>
              <a:rPr sz="1200" spc="-10" dirty="0">
                <a:solidFill>
                  <a:srgbClr val="171C1F"/>
                </a:solidFill>
                <a:latin typeface="Arial Regular" panose="020B0604020202090204" charset="0"/>
                <a:cs typeface="Arial Regular" panose="020B0604020202090204" charset="0"/>
              </a:rPr>
              <a:t>Estate Manager).</a:t>
            </a:r>
            <a:endParaRPr sz="120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2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973" y="505856"/>
            <a:ext cx="2012920" cy="412674"/>
          </a:xfrm>
          <a:prstGeom prst="rect">
            <a:avLst/>
          </a:prstGeom>
        </p:spPr>
      </p:pic>
      <p:grpSp>
        <p:nvGrpSpPr>
          <p:cNvPr id="23" name="object 3"/>
          <p:cNvGrpSpPr/>
          <p:nvPr/>
        </p:nvGrpSpPr>
        <p:grpSpPr>
          <a:xfrm>
            <a:off x="548005" y="1146810"/>
            <a:ext cx="1952625" cy="3589020"/>
            <a:chOff x="548186" y="1146660"/>
            <a:chExt cx="1952625" cy="3057525"/>
          </a:xfrm>
        </p:grpSpPr>
        <p:sp>
          <p:nvSpPr>
            <p:cNvPr id="24" name="object 4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1830591" y="3047993"/>
                  </a:move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p/>
          </p:txBody>
        </p:sp>
        <p:sp>
          <p:nvSpPr>
            <p:cNvPr id="25" name="object 5"/>
            <p:cNvSpPr/>
            <p:nvPr/>
          </p:nvSpPr>
          <p:spPr>
            <a:xfrm>
              <a:off x="552948" y="1151422"/>
              <a:ext cx="1943100" cy="3048000"/>
            </a:xfrm>
            <a:custGeom>
              <a:avLst/>
              <a:gdLst/>
              <a:ahLst/>
              <a:cxnLst/>
              <a:rect l="l" t="t" r="r" b="b"/>
              <a:pathLst>
                <a:path w="1943100" h="3048000">
                  <a:moveTo>
                    <a:pt x="0" y="112504"/>
                  </a:moveTo>
                  <a:lnTo>
                    <a:pt x="8841" y="68712"/>
                  </a:lnTo>
                  <a:lnTo>
                    <a:pt x="32951" y="32951"/>
                  </a:lnTo>
                  <a:lnTo>
                    <a:pt x="68712" y="8841"/>
                  </a:lnTo>
                  <a:lnTo>
                    <a:pt x="112504" y="0"/>
                  </a:lnTo>
                  <a:lnTo>
                    <a:pt x="1830591" y="0"/>
                  </a:lnTo>
                  <a:lnTo>
                    <a:pt x="1873644" y="8563"/>
                  </a:lnTo>
                  <a:lnTo>
                    <a:pt x="1910143" y="32952"/>
                  </a:lnTo>
                  <a:lnTo>
                    <a:pt x="1934532" y="69451"/>
                  </a:lnTo>
                  <a:lnTo>
                    <a:pt x="1943096" y="112504"/>
                  </a:lnTo>
                  <a:lnTo>
                    <a:pt x="1943096" y="2935494"/>
                  </a:lnTo>
                  <a:lnTo>
                    <a:pt x="1934254" y="2979281"/>
                  </a:lnTo>
                  <a:lnTo>
                    <a:pt x="1910144" y="3015040"/>
                  </a:lnTo>
                  <a:lnTo>
                    <a:pt x="1874383" y="3039152"/>
                  </a:lnTo>
                  <a:lnTo>
                    <a:pt x="1830591" y="3047993"/>
                  </a:lnTo>
                  <a:lnTo>
                    <a:pt x="112504" y="3047993"/>
                  </a:lnTo>
                  <a:lnTo>
                    <a:pt x="68712" y="3039152"/>
                  </a:lnTo>
                  <a:lnTo>
                    <a:pt x="32951" y="3015040"/>
                  </a:lnTo>
                  <a:lnTo>
                    <a:pt x="8841" y="2979281"/>
                  </a:lnTo>
                  <a:lnTo>
                    <a:pt x="0" y="2935494"/>
                  </a:lnTo>
                  <a:lnTo>
                    <a:pt x="0" y="112504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26" name="object 6"/>
          <p:cNvSpPr txBox="1"/>
          <p:nvPr/>
        </p:nvSpPr>
        <p:spPr>
          <a:xfrm>
            <a:off x="740410" y="1298575"/>
            <a:ext cx="1682750" cy="352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000" b="1" i="1" spc="-125" dirty="0">
                <a:solidFill>
                  <a:srgbClr val="704B67"/>
                </a:solidFill>
                <a:latin typeface="Liberation Sans Narrow"/>
                <a:cs typeface="Liberation Sans Narrow"/>
              </a:rPr>
              <a:t>Lession2</a:t>
            </a:r>
            <a:endParaRPr sz="3000">
              <a:latin typeface="Liberation Sans Narrow"/>
              <a:cs typeface="Liberation Sans Narrow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spc="-25" dirty="0">
                <a:latin typeface="Verdana" panose="020B0804030504040204"/>
                <a:cs typeface="Verdana" panose="020B0804030504040204"/>
              </a:rPr>
              <a:t>New</a:t>
            </a:r>
            <a:r>
              <a:rPr sz="1400" spc="-100" dirty="0">
                <a:latin typeface="Verdana" panose="020B0804030504040204"/>
                <a:cs typeface="Verdana" panose="020B0804030504040204"/>
              </a:rPr>
              <a:t> </a:t>
            </a:r>
            <a:r>
              <a:rPr sz="1400" spc="-10" dirty="0">
                <a:latin typeface="Verdana" panose="020B0804030504040204"/>
                <a:cs typeface="Verdana" panose="020B0804030504040204"/>
              </a:rPr>
              <a:t>Module</a:t>
            </a:r>
            <a:endParaRPr sz="1400" spc="-10" dirty="0">
              <a:latin typeface="Verdana" panose="020B0804030504040204"/>
              <a:cs typeface="Verdana" panose="020B0804030504040204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Add Fields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0">
                <a:latin typeface="Verdana" panose="020B0804030504040204" charset="0"/>
                <a:cs typeface="Verdana" panose="020B0804030504040204" charset="0"/>
                <a:sym typeface="+mn-ea"/>
              </a:rPr>
              <a:t>Add Fields</a:t>
            </a:r>
            <a:r>
              <a:rPr lang="en-US" altLang="en-US" sz="1400" b="0">
                <a:latin typeface="Verdana" panose="020B0804030504040204" charset="0"/>
                <a:cs typeface="Verdana" panose="020B0804030504040204" charset="0"/>
              </a:rPr>
              <a:t> (2)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spc="-30" dirty="0">
                <a:latin typeface="Verdana" panose="020B0804030504040204" charset="0"/>
                <a:cs typeface="Verdana" panose="020B0804030504040204" charset="0"/>
                <a:sym typeface="+mn-ea"/>
              </a:rPr>
              <a:t>Fields</a:t>
            </a:r>
            <a:r>
              <a:rPr sz="1400" b="0" spc="-70" dirty="0">
                <a:latin typeface="Verdana" panose="020B0804030504040204" charset="0"/>
                <a:cs typeface="Verdana" panose="020B0804030504040204" charset="0"/>
                <a:sym typeface="+mn-ea"/>
              </a:rPr>
              <a:t> </a:t>
            </a:r>
            <a:r>
              <a:rPr sz="1400" b="0" spc="-40" dirty="0">
                <a:latin typeface="Verdana" panose="020B0804030504040204" charset="0"/>
                <a:cs typeface="Verdana" panose="020B0804030504040204" charset="0"/>
                <a:sym typeface="+mn-ea"/>
              </a:rPr>
              <a:t>attributes</a:t>
            </a:r>
            <a:endParaRPr sz="1400" b="1" spc="-4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sz="1400" b="0" spc="-25" dirty="0">
                <a:latin typeface="Verdana" panose="020B0804030504040204" charset="0"/>
                <a:cs typeface="Verdana" panose="020B0804030504040204" charset="0"/>
                <a:sym typeface="+mn-ea"/>
              </a:rPr>
              <a:t>New</a:t>
            </a:r>
            <a:r>
              <a:rPr sz="1400" b="0" spc="-90" dirty="0">
                <a:latin typeface="Verdana" panose="020B0804030504040204" charset="0"/>
                <a:cs typeface="Verdana" panose="020B0804030504040204" charset="0"/>
                <a:sym typeface="+mn-ea"/>
              </a:rPr>
              <a:t> </a:t>
            </a:r>
            <a:r>
              <a:rPr sz="1400" b="0" spc="-60" dirty="0">
                <a:latin typeface="Verdana" panose="020B0804030504040204" charset="0"/>
                <a:cs typeface="Verdana" panose="020B0804030504040204" charset="0"/>
                <a:sym typeface="+mn-ea"/>
              </a:rPr>
              <a:t>model</a:t>
            </a:r>
            <a:r>
              <a:rPr sz="1400" b="0" spc="-85" dirty="0">
                <a:latin typeface="Verdana" panose="020B0804030504040204" charset="0"/>
                <a:cs typeface="Verdana" panose="020B0804030504040204" charset="0"/>
                <a:sym typeface="+mn-ea"/>
              </a:rPr>
              <a:t> </a:t>
            </a:r>
            <a:r>
              <a:rPr sz="1400" b="0" spc="-30" dirty="0">
                <a:latin typeface="Verdana" panose="020B0804030504040204" charset="0"/>
                <a:cs typeface="Verdana" panose="020B0804030504040204" charset="0"/>
                <a:sym typeface="+mn-ea"/>
              </a:rPr>
              <a:t>data</a:t>
            </a:r>
            <a:endParaRPr sz="1400" b="1" spc="-30" dirty="0">
              <a:latin typeface="Verdana Bold" panose="020B0804030504040204" charset="0"/>
              <a:cs typeface="Verdana Bold" panose="020B0804030504040204" charset="0"/>
              <a:sym typeface="+mn-ea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r>
              <a:rPr lang="en-US" altLang="en-US" sz="1400" b="1" spc="-3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Groups</a:t>
            </a:r>
            <a:r>
              <a:rPr sz="1400" b="1" spc="-30" dirty="0">
                <a:latin typeface="Verdana Bold" panose="020B0804030504040204" charset="0"/>
                <a:cs typeface="Verdana Bold" panose="020B0804030504040204" charset="0"/>
                <a:sym typeface="+mn-ea"/>
              </a:rPr>
              <a:t> </a:t>
            </a: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  <a:p>
            <a:pPr marL="66040">
              <a:lnSpc>
                <a:spcPct val="100000"/>
              </a:lnSpc>
              <a:spcBef>
                <a:spcPts val="1720"/>
              </a:spcBef>
            </a:pPr>
            <a:endParaRPr lang="en-US" altLang="en-US" sz="1400" b="0">
              <a:latin typeface="Verdana" panose="020B0804030504040204" charset="0"/>
              <a:cs typeface="Verdana" panose="020B0804030504040204" charset="0"/>
            </a:endParaRPr>
          </a:p>
        </p:txBody>
      </p:sp>
      <p:sp>
        <p:nvSpPr>
          <p:cNvPr id="27" name="object 9"/>
          <p:cNvSpPr txBox="1">
            <a:spLocks noGrp="1"/>
          </p:cNvSpPr>
          <p:nvPr>
            <p:ph type="title"/>
          </p:nvPr>
        </p:nvSpPr>
        <p:spPr>
          <a:xfrm>
            <a:off x="626110" y="180975"/>
            <a:ext cx="247142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i="0" spc="-380" dirty="0">
                <a:solidFill>
                  <a:srgbClr val="000000"/>
                </a:solidFill>
                <a:latin typeface="Arial Bold" panose="020B0604020202090204" charset="0"/>
                <a:cs typeface="Arial Bold" panose="020B0604020202090204" charset="0"/>
              </a:rPr>
              <a:t>Exercise</a:t>
            </a:r>
            <a:endParaRPr lang="en-US" sz="2800" i="0" spc="-380" dirty="0">
              <a:solidFill>
                <a:srgbClr val="000000"/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174" y="1151800"/>
            <a:ext cx="3061335" cy="2202815"/>
            <a:chOff x="425174" y="1151800"/>
            <a:chExt cx="3061335" cy="22028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25174" y="1151800"/>
              <a:ext cx="3060768" cy="22026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324" y="1189900"/>
              <a:ext cx="2946469" cy="208839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693315" y="3180168"/>
            <a:ext cx="325120" cy="323215"/>
          </a:xfrm>
          <a:custGeom>
            <a:avLst/>
            <a:gdLst/>
            <a:ahLst/>
            <a:cxnLst/>
            <a:rect l="l" t="t" r="r" b="b"/>
            <a:pathLst>
              <a:path w="325120" h="323214">
                <a:moveTo>
                  <a:pt x="0" y="161549"/>
                </a:moveTo>
                <a:lnTo>
                  <a:pt x="5798" y="118602"/>
                </a:lnTo>
                <a:lnTo>
                  <a:pt x="22161" y="80010"/>
                </a:lnTo>
                <a:lnTo>
                  <a:pt x="47540" y="47315"/>
                </a:lnTo>
                <a:lnTo>
                  <a:pt x="80388" y="22055"/>
                </a:lnTo>
                <a:lnTo>
                  <a:pt x="119157" y="5770"/>
                </a:lnTo>
                <a:lnTo>
                  <a:pt x="162299" y="0"/>
                </a:lnTo>
                <a:lnTo>
                  <a:pt x="224412" y="12287"/>
                </a:lnTo>
                <a:lnTo>
                  <a:pt x="277074" y="47299"/>
                </a:lnTo>
                <a:lnTo>
                  <a:pt x="312246" y="99718"/>
                </a:lnTo>
                <a:lnTo>
                  <a:pt x="324599" y="161549"/>
                </a:lnTo>
                <a:lnTo>
                  <a:pt x="318801" y="204497"/>
                </a:lnTo>
                <a:lnTo>
                  <a:pt x="302438" y="243088"/>
                </a:lnTo>
                <a:lnTo>
                  <a:pt x="277058" y="275783"/>
                </a:lnTo>
                <a:lnTo>
                  <a:pt x="244210" y="301043"/>
                </a:lnTo>
                <a:lnTo>
                  <a:pt x="205441" y="317328"/>
                </a:lnTo>
                <a:lnTo>
                  <a:pt x="162299" y="323099"/>
                </a:lnTo>
                <a:lnTo>
                  <a:pt x="119157" y="317328"/>
                </a:lnTo>
                <a:lnTo>
                  <a:pt x="80388" y="301043"/>
                </a:lnTo>
                <a:lnTo>
                  <a:pt x="47540" y="275783"/>
                </a:lnTo>
                <a:lnTo>
                  <a:pt x="22161" y="243088"/>
                </a:lnTo>
                <a:lnTo>
                  <a:pt x="5798" y="204497"/>
                </a:lnTo>
                <a:lnTo>
                  <a:pt x="0" y="161549"/>
                </a:lnTo>
                <a:close/>
              </a:path>
            </a:pathLst>
          </a:custGeom>
          <a:ln w="19049">
            <a:solidFill>
              <a:srgbClr val="00CD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1366" y="1445974"/>
            <a:ext cx="266999" cy="2669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24715" y="1397826"/>
            <a:ext cx="3013075" cy="99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Odoo</a:t>
            </a:r>
            <a:r>
              <a:rPr sz="1800" spc="-114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2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=</a:t>
            </a:r>
            <a:r>
              <a:rPr sz="1800" spc="-1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9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modular</a:t>
            </a:r>
            <a:r>
              <a:rPr sz="1800" spc="-11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ERP</a:t>
            </a:r>
            <a:endParaRPr sz="18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1160"/>
              </a:spcBef>
            </a:pPr>
            <a:endParaRPr sz="18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</a:pPr>
            <a:r>
              <a:rPr sz="1800" spc="-3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1</a:t>
            </a:r>
            <a:r>
              <a:rPr sz="1800" spc="-1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module</a:t>
            </a:r>
            <a:r>
              <a:rPr sz="1800" spc="-1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2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=</a:t>
            </a:r>
            <a:r>
              <a:rPr sz="1800" spc="-1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3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1</a:t>
            </a:r>
            <a:r>
              <a:rPr sz="1800" spc="-1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set</a:t>
            </a:r>
            <a:r>
              <a:rPr sz="1800" spc="-1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800" spc="-1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800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features</a:t>
            </a:r>
            <a:endParaRPr sz="18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93315" y="4018366"/>
            <a:ext cx="325120" cy="323215"/>
          </a:xfrm>
          <a:custGeom>
            <a:avLst/>
            <a:gdLst/>
            <a:ahLst/>
            <a:cxnLst/>
            <a:rect l="l" t="t" r="r" b="b"/>
            <a:pathLst>
              <a:path w="325120" h="323214">
                <a:moveTo>
                  <a:pt x="0" y="161549"/>
                </a:moveTo>
                <a:lnTo>
                  <a:pt x="5798" y="118602"/>
                </a:lnTo>
                <a:lnTo>
                  <a:pt x="22161" y="80010"/>
                </a:lnTo>
                <a:lnTo>
                  <a:pt x="47540" y="47315"/>
                </a:lnTo>
                <a:lnTo>
                  <a:pt x="80388" y="22055"/>
                </a:lnTo>
                <a:lnTo>
                  <a:pt x="119157" y="5770"/>
                </a:lnTo>
                <a:lnTo>
                  <a:pt x="162299" y="0"/>
                </a:lnTo>
                <a:lnTo>
                  <a:pt x="224412" y="12287"/>
                </a:lnTo>
                <a:lnTo>
                  <a:pt x="277074" y="47299"/>
                </a:lnTo>
                <a:lnTo>
                  <a:pt x="312246" y="99718"/>
                </a:lnTo>
                <a:lnTo>
                  <a:pt x="324599" y="161549"/>
                </a:lnTo>
                <a:lnTo>
                  <a:pt x="318801" y="204497"/>
                </a:lnTo>
                <a:lnTo>
                  <a:pt x="302438" y="243088"/>
                </a:lnTo>
                <a:lnTo>
                  <a:pt x="277058" y="275783"/>
                </a:lnTo>
                <a:lnTo>
                  <a:pt x="244210" y="301043"/>
                </a:lnTo>
                <a:lnTo>
                  <a:pt x="205441" y="317328"/>
                </a:lnTo>
                <a:lnTo>
                  <a:pt x="162299" y="323099"/>
                </a:lnTo>
                <a:lnTo>
                  <a:pt x="119157" y="317328"/>
                </a:lnTo>
                <a:lnTo>
                  <a:pt x="80388" y="301043"/>
                </a:lnTo>
                <a:lnTo>
                  <a:pt x="47540" y="275783"/>
                </a:lnTo>
                <a:lnTo>
                  <a:pt x="22161" y="243088"/>
                </a:lnTo>
                <a:lnTo>
                  <a:pt x="5798" y="204497"/>
                </a:lnTo>
                <a:lnTo>
                  <a:pt x="0" y="161549"/>
                </a:lnTo>
                <a:close/>
              </a:path>
            </a:pathLst>
          </a:custGeom>
          <a:ln w="19049">
            <a:solidFill>
              <a:srgbClr val="00CDB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1366" y="2145735"/>
            <a:ext cx="266999" cy="26699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730647"/>
              <a:ext cx="2549698" cy="14128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816379"/>
              <a:ext cx="2463977" cy="13413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958227"/>
              <a:ext cx="2486768" cy="10478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972227"/>
              <a:ext cx="2449734" cy="9335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014356" y="3013376"/>
            <a:ext cx="4399915" cy="189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3620">
              <a:lnSpc>
                <a:spcPct val="100000"/>
              </a:lnSpc>
              <a:spcBef>
                <a:spcPts val="100"/>
              </a:spcBef>
              <a:tabLst>
                <a:tab pos="3524885" algn="l"/>
              </a:tabLst>
            </a:pPr>
            <a:r>
              <a:rPr sz="1800" b="1" i="1" u="heavy" spc="-40" dirty="0">
                <a:solidFill>
                  <a:srgbClr val="FB777C"/>
                </a:solidFill>
                <a:uFill>
                  <a:solidFill>
                    <a:srgbClr val="D1C3CD"/>
                  </a:solidFill>
                </a:uFill>
                <a:latin typeface="Liberation Sans Narrow"/>
                <a:cs typeface="Liberation Sans Narrow"/>
              </a:rPr>
              <a:t>Adaptable</a:t>
            </a:r>
            <a:r>
              <a:rPr sz="1800" b="1" i="1" u="heavy" spc="500" dirty="0">
                <a:solidFill>
                  <a:srgbClr val="FB777C"/>
                </a:solidFill>
                <a:uFill>
                  <a:solidFill>
                    <a:srgbClr val="D1C3CD"/>
                  </a:solidFill>
                </a:uFill>
                <a:latin typeface="Liberation Sans Narrow"/>
                <a:cs typeface="Liberation Sans Narrow"/>
              </a:rPr>
              <a:t> </a:t>
            </a:r>
            <a:endParaRPr sz="1800">
              <a:latin typeface="Liberation Sans Narrow"/>
              <a:cs typeface="Liberation Sans Narrow"/>
            </a:endParaRPr>
          </a:p>
          <a:p>
            <a:pPr marR="81915" algn="r">
              <a:lnSpc>
                <a:spcPct val="100000"/>
              </a:lnSpc>
              <a:spcBef>
                <a:spcPts val="870"/>
              </a:spcBef>
            </a:pPr>
            <a:r>
              <a:rPr sz="1000" spc="-6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Install</a:t>
            </a:r>
            <a:r>
              <a:rPr sz="1000" spc="-4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standard </a:t>
            </a:r>
            <a:r>
              <a:rPr sz="1000" spc="-4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features </a:t>
            </a:r>
            <a:r>
              <a:rPr sz="1000" spc="-3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000" spc="-4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5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meet</a:t>
            </a:r>
            <a:r>
              <a:rPr sz="1000" spc="-4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5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your</a:t>
            </a:r>
            <a:r>
              <a:rPr sz="1000" spc="-4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needs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1000">
              <a:latin typeface="Verdana" panose="020B0804030504040204"/>
              <a:cs typeface="Verdana" panose="020B0804030504040204"/>
            </a:endParaRPr>
          </a:p>
          <a:p>
            <a:pPr marL="1023620">
              <a:lnSpc>
                <a:spcPct val="100000"/>
              </a:lnSpc>
              <a:spcBef>
                <a:spcPts val="5"/>
              </a:spcBef>
              <a:tabLst>
                <a:tab pos="3312795" algn="l"/>
              </a:tabLst>
            </a:pPr>
            <a:r>
              <a:rPr sz="1800" b="1" i="1" u="heavy" spc="-100" dirty="0">
                <a:solidFill>
                  <a:srgbClr val="FB777C"/>
                </a:solidFill>
                <a:uFill>
                  <a:solidFill>
                    <a:srgbClr val="D1C3CD"/>
                  </a:solidFill>
                </a:uFill>
                <a:latin typeface="Liberation Sans Narrow"/>
                <a:cs typeface="Liberation Sans Narrow"/>
              </a:rPr>
              <a:t>Customizable</a:t>
            </a:r>
            <a:r>
              <a:rPr sz="1800" b="1" i="1" u="heavy" spc="500" dirty="0">
                <a:solidFill>
                  <a:srgbClr val="FB777C"/>
                </a:solidFill>
                <a:uFill>
                  <a:solidFill>
                    <a:srgbClr val="D1C3CD"/>
                  </a:solidFill>
                </a:uFill>
                <a:latin typeface="Liberation Sans Narrow"/>
                <a:cs typeface="Liberation Sans Narrow"/>
              </a:rPr>
              <a:t> </a:t>
            </a:r>
            <a:endParaRPr sz="1800">
              <a:latin typeface="Liberation Sans Narrow"/>
              <a:cs typeface="Liberation Sans Narrow"/>
            </a:endParaRPr>
          </a:p>
          <a:p>
            <a:pPr marR="83185" algn="r">
              <a:lnSpc>
                <a:spcPct val="100000"/>
              </a:lnSpc>
              <a:spcBef>
                <a:spcPts val="870"/>
              </a:spcBef>
            </a:pPr>
            <a:r>
              <a:rPr sz="1000" spc="-4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Create</a:t>
            </a:r>
            <a:r>
              <a:rPr sz="1000" spc="-5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new</a:t>
            </a:r>
            <a:r>
              <a:rPr sz="1000" spc="-5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modules</a:t>
            </a:r>
            <a:r>
              <a:rPr sz="1000" spc="-5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000" spc="-4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extend</a:t>
            </a:r>
            <a:r>
              <a:rPr sz="1000" spc="-5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existing</a:t>
            </a:r>
            <a:r>
              <a:rPr sz="1000" spc="-5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ones</a:t>
            </a:r>
            <a:r>
              <a:rPr sz="1000" spc="-45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999999"/>
                </a:solidFill>
                <a:latin typeface="Verdana" panose="020B0804030504040204"/>
                <a:cs typeface="Verdana" panose="020B0804030504040204"/>
              </a:rPr>
              <a:t>easily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</a:pPr>
            <a:endParaRPr sz="10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230"/>
              </a:spcBef>
            </a:pPr>
            <a:endParaRPr sz="10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</a:pPr>
            <a:r>
              <a:rPr sz="1000" b="1" spc="-4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3"/>
              </a:rPr>
              <a:t>Developer</a:t>
            </a:r>
            <a:r>
              <a:rPr sz="1000" b="1" spc="-3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3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13"/>
              </a:rPr>
              <a:t>Mode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4874" y="639023"/>
            <a:ext cx="750260" cy="3704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28439" y="1664621"/>
            <a:ext cx="851998" cy="5486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29696" y="361299"/>
            <a:ext cx="916073" cy="20152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39712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spc="-110" dirty="0">
                <a:latin typeface="Arial Bold" panose="020B0604020202090204" charset="0"/>
                <a:cs typeface="Arial Bold" panose="020B0604020202090204" charset="0"/>
              </a:rPr>
              <a:t>What’s</a:t>
            </a:r>
            <a:r>
              <a:rPr i="0" spc="-35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i="0" dirty="0">
                <a:latin typeface="Arial Bold" panose="020B0604020202090204" charset="0"/>
                <a:cs typeface="Arial Bold" panose="020B0604020202090204" charset="0"/>
              </a:rPr>
              <a:t>a</a:t>
            </a:r>
            <a:r>
              <a:rPr i="0" spc="-30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i="0" spc="-370" dirty="0">
                <a:latin typeface="Arial Bold" panose="020B0604020202090204" charset="0"/>
                <a:cs typeface="Arial Bold" panose="020B0604020202090204" charset="0"/>
              </a:rPr>
              <a:t>module</a:t>
            </a:r>
            <a:endParaRPr i="0" spc="-370" dirty="0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53790" y="206849"/>
            <a:ext cx="4049395" cy="4633595"/>
            <a:chOff x="4753790" y="206849"/>
            <a:chExt cx="4049395" cy="463359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753790" y="206849"/>
              <a:ext cx="4049016" cy="46331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51315" y="278399"/>
              <a:ext cx="3849370" cy="4433570"/>
            </a:xfrm>
            <a:custGeom>
              <a:avLst/>
              <a:gdLst/>
              <a:ahLst/>
              <a:cxnLst/>
              <a:rect l="l" t="t" r="r" b="b"/>
              <a:pathLst>
                <a:path w="3849370" h="4433570">
                  <a:moveTo>
                    <a:pt x="3848992" y="4433091"/>
                  </a:moveTo>
                  <a:lnTo>
                    <a:pt x="0" y="4433091"/>
                  </a:lnTo>
                  <a:lnTo>
                    <a:pt x="0" y="0"/>
                  </a:lnTo>
                  <a:lnTo>
                    <a:pt x="3848992" y="0"/>
                  </a:lnTo>
                  <a:lnTo>
                    <a:pt x="3848992" y="44330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146001" y="420528"/>
            <a:ext cx="1671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project_directory/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377825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377825">
              <a:lnSpc>
                <a:spcPct val="100000"/>
              </a:lnSpc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├─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module_a/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6079" y="1700686"/>
            <a:ext cx="1306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└─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D1C3CD"/>
                </a:solidFill>
                <a:latin typeface="Courier New" panose="02070409020205090404"/>
                <a:cs typeface="Courier New" panose="02070409020205090404"/>
              </a:rPr>
              <a:t>data.xml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6079" y="1883565"/>
            <a:ext cx="940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├─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models/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6079" y="2066445"/>
            <a:ext cx="1580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  <a:tab pos="744220" algn="l"/>
                <a:tab pos="1292860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├─ </a:t>
            </a:r>
            <a:r>
              <a:rPr sz="1200" u="sng" dirty="0">
                <a:solidFill>
                  <a:srgbClr val="906985"/>
                </a:solidFill>
                <a:uFill>
                  <a:solidFill>
                    <a:srgbClr val="8F6884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200" u="none" spc="-20" dirty="0">
                <a:solidFill>
                  <a:srgbClr val="906985"/>
                </a:solidFill>
                <a:latin typeface="Courier New" panose="02070409020205090404"/>
                <a:cs typeface="Courier New" panose="02070409020205090404"/>
              </a:rPr>
              <a:t>init</a:t>
            </a:r>
            <a:r>
              <a:rPr sz="1200" u="sng" dirty="0">
                <a:solidFill>
                  <a:srgbClr val="906985"/>
                </a:solidFill>
                <a:uFill>
                  <a:solidFill>
                    <a:srgbClr val="8F6884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200" u="none" spc="-25" dirty="0">
                <a:solidFill>
                  <a:srgbClr val="906985"/>
                </a:solidFill>
                <a:latin typeface="Courier New" panose="02070409020205090404"/>
                <a:cs typeface="Courier New" panose="02070409020205090404"/>
              </a:rPr>
              <a:t>.py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  <a:tabLst>
                <a:tab pos="28638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└─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D1C3CD"/>
                </a:solidFill>
                <a:latin typeface="Courier New" panose="02070409020205090404"/>
                <a:cs typeface="Courier New" panose="02070409020205090404"/>
              </a:rPr>
              <a:t>model.py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86079" y="2432204"/>
            <a:ext cx="231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├─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security/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  <a:tabLst>
                <a:tab pos="28638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└─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D1C3CD"/>
                </a:solidFill>
                <a:latin typeface="Courier New" panose="02070409020205090404"/>
                <a:cs typeface="Courier New" panose="02070409020205090404"/>
              </a:rPr>
              <a:t>ir.model.access.csv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6079" y="2797963"/>
            <a:ext cx="8489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├─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views/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86079" y="2980843"/>
            <a:ext cx="1763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├─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D1C3CD"/>
                </a:solidFill>
                <a:latin typeface="Courier New" panose="02070409020205090404"/>
                <a:cs typeface="Courier New" panose="02070409020205090404"/>
              </a:rPr>
              <a:t>templates.xml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  <a:tabLst>
                <a:tab pos="28638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└─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D1C3CD"/>
                </a:solidFill>
                <a:latin typeface="Courier New" panose="02070409020205090404"/>
                <a:cs typeface="Courier New" panose="02070409020205090404"/>
              </a:rPr>
              <a:t>views.xml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6079" y="3346602"/>
            <a:ext cx="1306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  <a:tab pos="1018540" algn="l"/>
              </a:tabLst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├─ </a:t>
            </a:r>
            <a:r>
              <a:rPr sz="1200" u="sng" dirty="0">
                <a:solidFill>
                  <a:srgbClr val="906985"/>
                </a:solidFill>
                <a:uFill>
                  <a:solidFill>
                    <a:srgbClr val="8F6884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200" u="none" spc="-20" dirty="0">
                <a:solidFill>
                  <a:srgbClr val="906985"/>
                </a:solidFill>
                <a:latin typeface="Courier New" panose="02070409020205090404"/>
                <a:cs typeface="Courier New" panose="02070409020205090404"/>
              </a:rPr>
              <a:t>init</a:t>
            </a:r>
            <a:r>
              <a:rPr sz="1200" u="sng" dirty="0">
                <a:solidFill>
                  <a:srgbClr val="906985"/>
                </a:solidFill>
                <a:uFill>
                  <a:solidFill>
                    <a:srgbClr val="8F6884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200" u="none" spc="-25" dirty="0">
                <a:solidFill>
                  <a:srgbClr val="906985"/>
                </a:solidFill>
                <a:latin typeface="Courier New" panose="02070409020205090404"/>
                <a:cs typeface="Courier New" panose="02070409020205090404"/>
              </a:rPr>
              <a:t>.py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6079" y="3529482"/>
            <a:ext cx="1671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  <a:tab pos="1384300" algn="l"/>
              </a:tabLst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└─ </a:t>
            </a:r>
            <a:r>
              <a:rPr sz="1200" u="sng" dirty="0">
                <a:solidFill>
                  <a:srgbClr val="906985"/>
                </a:solidFill>
                <a:uFill>
                  <a:solidFill>
                    <a:srgbClr val="8F6884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200" u="none" spc="-10" dirty="0">
                <a:solidFill>
                  <a:srgbClr val="906985"/>
                </a:solidFill>
                <a:latin typeface="Courier New" panose="02070409020205090404"/>
                <a:cs typeface="Courier New" panose="02070409020205090404"/>
              </a:rPr>
              <a:t>manifest</a:t>
            </a:r>
            <a:r>
              <a:rPr sz="1200" u="sng" dirty="0">
                <a:solidFill>
                  <a:srgbClr val="906985"/>
                </a:solidFill>
                <a:uFill>
                  <a:solidFill>
                    <a:srgbClr val="8F6884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200" u="none" spc="-25" dirty="0">
                <a:solidFill>
                  <a:srgbClr val="906985"/>
                </a:solidFill>
                <a:latin typeface="Courier New" panose="02070409020205090404"/>
                <a:cs typeface="Courier New" panose="02070409020205090404"/>
              </a:rPr>
              <a:t>.py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11760" y="969167"/>
            <a:ext cx="2037714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├─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controllers/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  <a:tabLst>
                <a:tab pos="286385" algn="l"/>
                <a:tab pos="560705" algn="l"/>
                <a:tab pos="1018540" algn="l"/>
                <a:tab pos="1567180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</a:t>
            </a: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├─ </a:t>
            </a:r>
            <a:r>
              <a:rPr sz="1200" u="sng" dirty="0">
                <a:solidFill>
                  <a:srgbClr val="906985"/>
                </a:solidFill>
                <a:uFill>
                  <a:solidFill>
                    <a:srgbClr val="8F6884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200" u="none" spc="-20" dirty="0">
                <a:solidFill>
                  <a:srgbClr val="906985"/>
                </a:solidFill>
                <a:latin typeface="Courier New" panose="02070409020205090404"/>
                <a:cs typeface="Courier New" panose="02070409020205090404"/>
              </a:rPr>
              <a:t>init</a:t>
            </a:r>
            <a:r>
              <a:rPr sz="1200" u="sng" dirty="0">
                <a:solidFill>
                  <a:srgbClr val="906985"/>
                </a:solidFill>
                <a:uFill>
                  <a:solidFill>
                    <a:srgbClr val="8F6884"/>
                  </a:solidFill>
                </a:uFill>
                <a:latin typeface="Times New Roman" panose="02020503050405090304"/>
                <a:cs typeface="Times New Roman" panose="02020503050405090304"/>
              </a:rPr>
              <a:t>	</a:t>
            </a:r>
            <a:r>
              <a:rPr sz="1200" u="none" spc="-25" dirty="0">
                <a:solidFill>
                  <a:srgbClr val="906985"/>
                </a:solidFill>
                <a:latin typeface="Courier New" panose="02070409020205090404"/>
                <a:cs typeface="Courier New" panose="02070409020205090404"/>
              </a:rPr>
              <a:t>.py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  <a:tabLst>
                <a:tab pos="286385" algn="l"/>
                <a:tab pos="56070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</a:t>
            </a: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└─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10" dirty="0">
                <a:solidFill>
                  <a:srgbClr val="D1C3CD"/>
                </a:solidFill>
                <a:latin typeface="Courier New" panose="02070409020205090404"/>
                <a:cs typeface="Courier New" panose="02070409020205090404"/>
              </a:rPr>
              <a:t>controller.py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  <a:tabLst>
                <a:tab pos="286385" algn="l"/>
              </a:tabLst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	├─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data/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11760" y="3895241"/>
            <a:ext cx="1123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└─</a:t>
            </a:r>
            <a:r>
              <a:rPr sz="1200" spc="-2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module_b/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286385">
              <a:lnSpc>
                <a:spcPct val="100000"/>
              </a:lnSpc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├─</a:t>
            </a:r>
            <a:r>
              <a:rPr sz="1200" spc="-25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…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286385">
              <a:lnSpc>
                <a:spcPct val="100000"/>
              </a:lnSpc>
            </a:pPr>
            <a:r>
              <a:rPr sz="120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└─</a:t>
            </a:r>
            <a:r>
              <a:rPr sz="1200" spc="-25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…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4223" y="1572196"/>
            <a:ext cx="3385820" cy="208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7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Models</a:t>
            </a:r>
            <a:r>
              <a:rPr sz="1000" b="1" spc="-6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b="1" spc="-8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(Business</a:t>
            </a:r>
            <a:r>
              <a:rPr sz="1000" b="1" spc="-6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b="1" spc="-1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Objects)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12700" marR="5080">
              <a:lnSpc>
                <a:spcPct val="100000"/>
              </a:lnSpc>
            </a:pP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Declared</a:t>
            </a:r>
            <a:r>
              <a:rPr sz="1000" spc="-7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2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as</a:t>
            </a:r>
            <a:r>
              <a:rPr sz="1000" spc="-7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Python</a:t>
            </a:r>
            <a:r>
              <a:rPr sz="1000" spc="-7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2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classes</a:t>
            </a:r>
            <a:r>
              <a:rPr sz="1000" spc="-7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using</a:t>
            </a:r>
            <a:r>
              <a:rPr sz="1000" spc="-9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sng" spc="125" dirty="0">
                <a:solidFill>
                  <a:srgbClr val="704B67"/>
                </a:solidFill>
                <a:uFill>
                  <a:solidFill>
                    <a:srgbClr val="6F4A66"/>
                  </a:solidFill>
                </a:u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000" u="none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init</a:t>
            </a:r>
            <a:r>
              <a:rPr sz="1000" u="sng" spc="165" dirty="0">
                <a:solidFill>
                  <a:srgbClr val="704B67"/>
                </a:solidFill>
                <a:uFill>
                  <a:solidFill>
                    <a:srgbClr val="6F4A66"/>
                  </a:solidFill>
                </a:u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000" u="none" spc="-6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.py</a:t>
            </a:r>
            <a:r>
              <a:rPr sz="1000" u="none" spc="-7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none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file.</a:t>
            </a:r>
            <a:r>
              <a:rPr sz="1000" u="none" spc="-7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none" spc="-1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Models </a:t>
            </a:r>
            <a:r>
              <a:rPr sz="1000" u="none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definition</a:t>
            </a:r>
            <a:r>
              <a:rPr sz="1000" u="none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none" spc="-3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for</a:t>
            </a:r>
            <a:r>
              <a:rPr sz="1000" u="none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none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the data</a:t>
            </a:r>
            <a:r>
              <a:rPr sz="1000" u="none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structure</a:t>
            </a:r>
            <a:r>
              <a:rPr sz="1000" u="none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and</a:t>
            </a:r>
            <a:r>
              <a:rPr sz="1000" u="none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none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the business</a:t>
            </a:r>
            <a:r>
              <a:rPr sz="1000" u="none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none" spc="-1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logic</a:t>
            </a:r>
            <a:r>
              <a:rPr sz="1000" u="none" spc="50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none" spc="-1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000" u="none" spc="-7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none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000" u="none" spc="-6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u="none" spc="-1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module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0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FFAA3F"/>
                </a:solidFill>
                <a:latin typeface="Verdana" panose="020B0804030504040204"/>
                <a:cs typeface="Verdana" panose="020B0804030504040204"/>
              </a:rPr>
              <a:t>Views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12700" marR="21590">
              <a:lnSpc>
                <a:spcPct val="100000"/>
              </a:lnSpc>
            </a:pPr>
            <a:r>
              <a:rPr sz="1000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Definition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the</a:t>
            </a:r>
            <a:r>
              <a:rPr sz="1000" spc="-3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user </a:t>
            </a:r>
            <a:r>
              <a:rPr sz="1000" spc="-3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interface to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display</a:t>
            </a:r>
            <a:r>
              <a:rPr sz="1000" spc="-3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5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information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2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on </a:t>
            </a:r>
            <a:r>
              <a:rPr sz="1000" spc="-3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screen</a:t>
            </a:r>
            <a:r>
              <a:rPr sz="1000" spc="-5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and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interact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with</a:t>
            </a:r>
            <a:r>
              <a:rPr sz="1000" spc="-5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end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users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0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</a:pPr>
            <a:r>
              <a:rPr sz="1000" b="1" spc="-95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Data</a:t>
            </a:r>
            <a:r>
              <a:rPr sz="1000" b="1" spc="-9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b="1" spc="-10" dirty="0">
                <a:solidFill>
                  <a:srgbClr val="FFAA1A"/>
                </a:solidFill>
                <a:latin typeface="Verdana" panose="020B0804030504040204"/>
                <a:cs typeface="Verdana" panose="020B0804030504040204"/>
              </a:rPr>
              <a:t>Files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12700" marR="165100">
              <a:lnSpc>
                <a:spcPct val="100000"/>
              </a:lnSpc>
            </a:pP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Data</a:t>
            </a:r>
            <a:r>
              <a:rPr sz="1000" spc="-5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to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load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at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installation </a:t>
            </a:r>
            <a:r>
              <a:rPr sz="1000" spc="-1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1000" spc="-5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7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module;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2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may 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contain</a:t>
            </a:r>
            <a:r>
              <a:rPr sz="1000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configuration 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data,</a:t>
            </a:r>
            <a:r>
              <a:rPr sz="1000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security 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rules,</a:t>
            </a:r>
            <a:r>
              <a:rPr sz="1000" spc="-4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5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demo</a:t>
            </a:r>
            <a:r>
              <a:rPr sz="1000" spc="-4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data, </a:t>
            </a:r>
            <a:r>
              <a:rPr sz="1000" spc="-25" dirty="0">
                <a:solidFill>
                  <a:srgbClr val="704B67"/>
                </a:solidFill>
                <a:latin typeface="Verdana" panose="020B0804030504040204"/>
                <a:cs typeface="Verdana" panose="020B0804030504040204"/>
              </a:rPr>
              <a:t>etc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149" y="611646"/>
            <a:ext cx="839090" cy="368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8922" y="356899"/>
            <a:ext cx="1294309" cy="2886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448" y="1653259"/>
            <a:ext cx="281754" cy="28862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448" y="2428965"/>
            <a:ext cx="281754" cy="281754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89242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280" dirty="0">
                <a:latin typeface="Arial Bold" panose="020B0604020202090204" charset="0"/>
                <a:cs typeface="Arial Bold" panose="020B0604020202090204" charset="0"/>
              </a:rPr>
              <a:t>Module</a:t>
            </a:r>
            <a:r>
              <a:rPr sz="2800" i="0" spc="65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2800" i="0" spc="-290" dirty="0">
                <a:latin typeface="Arial Bold" panose="020B0604020202090204" charset="0"/>
                <a:cs typeface="Arial Bold" panose="020B0604020202090204" charset="0"/>
              </a:rPr>
              <a:t>composition</a:t>
            </a:r>
            <a:endParaRPr sz="2800" i="0" spc="-290" dirty="0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7448" y="3085043"/>
            <a:ext cx="281756" cy="28174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374212" y="1101858"/>
            <a:ext cx="1900555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b="1" i="1" spc="-114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Module</a:t>
            </a:r>
            <a:r>
              <a:rPr sz="1600" b="1" i="1" spc="-90" dirty="0">
                <a:solidFill>
                  <a:srgbClr val="FB777C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2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=</a:t>
            </a:r>
            <a:r>
              <a:rPr sz="1600" i="1" spc="-10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6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Directory</a:t>
            </a:r>
            <a:endParaRPr sz="16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98922" y="1351194"/>
            <a:ext cx="675143" cy="6400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52033" y="89928"/>
            <a:ext cx="373724" cy="373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3199" y="615695"/>
            <a:ext cx="1236232" cy="4599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105864" y="725998"/>
            <a:ext cx="5715" cy="1731010"/>
          </a:xfrm>
          <a:custGeom>
            <a:avLst/>
            <a:gdLst/>
            <a:ahLst/>
            <a:cxnLst/>
            <a:rect l="l" t="t" r="r" b="b"/>
            <a:pathLst>
              <a:path w="5714" h="1731010">
                <a:moveTo>
                  <a:pt x="0" y="0"/>
                </a:moveTo>
                <a:lnTo>
                  <a:pt x="5099" y="1730396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02864" y="3157743"/>
            <a:ext cx="8255" cy="1426845"/>
          </a:xfrm>
          <a:custGeom>
            <a:avLst/>
            <a:gdLst/>
            <a:ahLst/>
            <a:cxnLst/>
            <a:rect l="l" t="t" r="r" b="b"/>
            <a:pathLst>
              <a:path w="8254" h="1426845">
                <a:moveTo>
                  <a:pt x="0" y="0"/>
                </a:moveTo>
                <a:lnTo>
                  <a:pt x="8099" y="1426497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29406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60" dirty="0">
                <a:latin typeface="Arial Bold" panose="020B0604020202090204" charset="0"/>
                <a:cs typeface="Arial Bold" panose="020B0604020202090204" charset="0"/>
              </a:rPr>
              <a:t>Manifest</a:t>
            </a:r>
            <a:r>
              <a:rPr sz="2800" i="0" spc="-120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2800" i="0" spc="-135" dirty="0">
                <a:latin typeface="Arial Bold" panose="020B0604020202090204" charset="0"/>
                <a:cs typeface="Arial Bold" panose="020B0604020202090204" charset="0"/>
              </a:rPr>
              <a:t>structure</a:t>
            </a:r>
            <a:endParaRPr sz="2800" i="0" spc="-135" dirty="0">
              <a:latin typeface="Arial Bold" panose="020B0604020202090204" charset="0"/>
              <a:cs typeface="Arial Bold" panose="020B0604020202090204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9673" y="1167497"/>
            <a:ext cx="4020185" cy="2476500"/>
            <a:chOff x="619673" y="1167497"/>
            <a:chExt cx="4020185" cy="24765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673" y="1167497"/>
              <a:ext cx="4019991" cy="24764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5873" y="1224647"/>
              <a:ext cx="3867785" cy="2324100"/>
            </a:xfrm>
            <a:custGeom>
              <a:avLst/>
              <a:gdLst/>
              <a:ahLst/>
              <a:cxnLst/>
              <a:rect l="l" t="t" r="r" b="b"/>
              <a:pathLst>
                <a:path w="3867785" h="2324100">
                  <a:moveTo>
                    <a:pt x="3699617" y="2324095"/>
                  </a:moveTo>
                  <a:lnTo>
                    <a:pt x="167984" y="2324095"/>
                  </a:lnTo>
                  <a:lnTo>
                    <a:pt x="123327" y="2318095"/>
                  </a:lnTo>
                  <a:lnTo>
                    <a:pt x="83199" y="2301162"/>
                  </a:lnTo>
                  <a:lnTo>
                    <a:pt x="49201" y="2274898"/>
                  </a:lnTo>
                  <a:lnTo>
                    <a:pt x="22934" y="2240902"/>
                  </a:lnTo>
                  <a:lnTo>
                    <a:pt x="6000" y="2200776"/>
                  </a:lnTo>
                  <a:lnTo>
                    <a:pt x="0" y="2156120"/>
                  </a:lnTo>
                  <a:lnTo>
                    <a:pt x="0" y="167984"/>
                  </a:lnTo>
                  <a:lnTo>
                    <a:pt x="6000" y="123327"/>
                  </a:lnTo>
                  <a:lnTo>
                    <a:pt x="22934" y="83199"/>
                  </a:lnTo>
                  <a:lnTo>
                    <a:pt x="49201" y="49201"/>
                  </a:lnTo>
                  <a:lnTo>
                    <a:pt x="83199" y="22934"/>
                  </a:lnTo>
                  <a:lnTo>
                    <a:pt x="123327" y="6000"/>
                  </a:lnTo>
                  <a:lnTo>
                    <a:pt x="167984" y="0"/>
                  </a:lnTo>
                  <a:lnTo>
                    <a:pt x="3699617" y="0"/>
                  </a:lnTo>
                  <a:lnTo>
                    <a:pt x="3763898" y="12786"/>
                  </a:lnTo>
                  <a:lnTo>
                    <a:pt x="3818392" y="49202"/>
                  </a:lnTo>
                  <a:lnTo>
                    <a:pt x="3854804" y="103699"/>
                  </a:lnTo>
                  <a:lnTo>
                    <a:pt x="3867592" y="167984"/>
                  </a:lnTo>
                  <a:lnTo>
                    <a:pt x="3867592" y="2156120"/>
                  </a:lnTo>
                  <a:lnTo>
                    <a:pt x="3861592" y="2200776"/>
                  </a:lnTo>
                  <a:lnTo>
                    <a:pt x="3844659" y="2240902"/>
                  </a:lnTo>
                  <a:lnTo>
                    <a:pt x="3818395" y="2274898"/>
                  </a:lnTo>
                  <a:lnTo>
                    <a:pt x="3784399" y="2301162"/>
                  </a:lnTo>
                  <a:lnTo>
                    <a:pt x="3744273" y="2318095"/>
                  </a:lnTo>
                  <a:lnTo>
                    <a:pt x="3699617" y="232409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5873" y="1224647"/>
              <a:ext cx="3867785" cy="2324100"/>
            </a:xfrm>
            <a:custGeom>
              <a:avLst/>
              <a:gdLst/>
              <a:ahLst/>
              <a:cxnLst/>
              <a:rect l="l" t="t" r="r" b="b"/>
              <a:pathLst>
                <a:path w="3867785" h="2324100">
                  <a:moveTo>
                    <a:pt x="0" y="167984"/>
                  </a:moveTo>
                  <a:lnTo>
                    <a:pt x="6000" y="123327"/>
                  </a:lnTo>
                  <a:lnTo>
                    <a:pt x="22934" y="83199"/>
                  </a:lnTo>
                  <a:lnTo>
                    <a:pt x="49201" y="49201"/>
                  </a:lnTo>
                  <a:lnTo>
                    <a:pt x="83199" y="22934"/>
                  </a:lnTo>
                  <a:lnTo>
                    <a:pt x="123327" y="6000"/>
                  </a:lnTo>
                  <a:lnTo>
                    <a:pt x="167984" y="0"/>
                  </a:lnTo>
                  <a:lnTo>
                    <a:pt x="3699617" y="0"/>
                  </a:lnTo>
                  <a:lnTo>
                    <a:pt x="3763898" y="12786"/>
                  </a:lnTo>
                  <a:lnTo>
                    <a:pt x="3818392" y="49202"/>
                  </a:lnTo>
                  <a:lnTo>
                    <a:pt x="3854804" y="103699"/>
                  </a:lnTo>
                  <a:lnTo>
                    <a:pt x="3867592" y="167984"/>
                  </a:lnTo>
                  <a:lnTo>
                    <a:pt x="3867592" y="2156120"/>
                  </a:lnTo>
                  <a:lnTo>
                    <a:pt x="3861592" y="2200776"/>
                  </a:lnTo>
                  <a:lnTo>
                    <a:pt x="3844659" y="2240902"/>
                  </a:lnTo>
                  <a:lnTo>
                    <a:pt x="3818395" y="2274898"/>
                  </a:lnTo>
                  <a:lnTo>
                    <a:pt x="3784399" y="2301162"/>
                  </a:lnTo>
                  <a:lnTo>
                    <a:pt x="3744273" y="2318095"/>
                  </a:lnTo>
                  <a:lnTo>
                    <a:pt x="3699617" y="2324095"/>
                  </a:lnTo>
                  <a:lnTo>
                    <a:pt x="167984" y="2324095"/>
                  </a:lnTo>
                  <a:lnTo>
                    <a:pt x="123327" y="2318095"/>
                  </a:lnTo>
                  <a:lnTo>
                    <a:pt x="83199" y="2301162"/>
                  </a:lnTo>
                  <a:lnTo>
                    <a:pt x="49201" y="2274898"/>
                  </a:lnTo>
                  <a:lnTo>
                    <a:pt x="22934" y="2240902"/>
                  </a:lnTo>
                  <a:lnTo>
                    <a:pt x="6000" y="2200776"/>
                  </a:lnTo>
                  <a:lnTo>
                    <a:pt x="0" y="2156120"/>
                  </a:lnTo>
                  <a:lnTo>
                    <a:pt x="0" y="16798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39998" y="931825"/>
            <a:ext cx="3591560" cy="24441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125"/>
              </a:spcBef>
            </a:pPr>
            <a:r>
              <a:rPr sz="1300" b="1" i="1" spc="-110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__manifest__.py</a:t>
            </a:r>
            <a:endParaRPr sz="1300">
              <a:latin typeface="Verdana" panose="020B0804030504040204"/>
              <a:cs typeface="Verdana" panose="020B0804030504040204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900" b="1" spc="-5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{</a:t>
            </a:r>
            <a:endParaRPr sz="900">
              <a:latin typeface="Courier New" panose="02070409020205090404"/>
              <a:cs typeface="Courier New" panose="02070409020205090404"/>
            </a:endParaRPr>
          </a:p>
          <a:p>
            <a:pPr marL="286385">
              <a:lnSpc>
                <a:spcPct val="100000"/>
              </a:lnSpc>
            </a:pP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"name":</a:t>
            </a:r>
            <a:r>
              <a:rPr sz="900" b="1" spc="-35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"Module</a:t>
            </a:r>
            <a:r>
              <a:rPr sz="900" b="1" spc="-35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spc="-1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Name",</a:t>
            </a:r>
            <a:endParaRPr sz="900">
              <a:latin typeface="Courier New" panose="02070409020205090404"/>
              <a:cs typeface="Courier New" panose="02070409020205090404"/>
            </a:endParaRPr>
          </a:p>
          <a:p>
            <a:pPr marL="286385" marR="5080">
              <a:lnSpc>
                <a:spcPct val="100000"/>
              </a:lnSpc>
            </a:pP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"summary":</a:t>
            </a:r>
            <a:r>
              <a:rPr sz="900" b="1" spc="-35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"""Small</a:t>
            </a:r>
            <a:r>
              <a:rPr sz="900" b="1" spc="-35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summary</a:t>
            </a:r>
            <a:r>
              <a:rPr sz="900" b="1" spc="-3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about</a:t>
            </a:r>
            <a:r>
              <a:rPr sz="900" b="1" spc="-35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the</a:t>
            </a:r>
            <a:r>
              <a:rPr sz="900" b="1" spc="-3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spc="-1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module""", </a:t>
            </a: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"version":</a:t>
            </a:r>
            <a:r>
              <a:rPr sz="900" b="1" spc="-5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spc="-1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"1X.0.0.0.0",</a:t>
            </a:r>
            <a:endParaRPr sz="900">
              <a:latin typeface="Courier New" panose="02070409020205090404"/>
              <a:cs typeface="Courier New" panose="02070409020205090404"/>
            </a:endParaRPr>
          </a:p>
          <a:p>
            <a:pPr marL="286385">
              <a:lnSpc>
                <a:spcPct val="100000"/>
              </a:lnSpc>
            </a:pP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"author":</a:t>
            </a:r>
            <a:r>
              <a:rPr sz="900" b="1" spc="-3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"My</a:t>
            </a:r>
            <a:r>
              <a:rPr sz="900" b="1" spc="-3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spc="-1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Company",</a:t>
            </a:r>
            <a:endParaRPr sz="900">
              <a:latin typeface="Courier New" panose="02070409020205090404"/>
              <a:cs typeface="Courier New" panose="02070409020205090404"/>
            </a:endParaRPr>
          </a:p>
          <a:p>
            <a:pPr marL="286385" marR="348615">
              <a:lnSpc>
                <a:spcPct val="100000"/>
              </a:lnSpc>
            </a:pP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"website":</a:t>
            </a:r>
            <a:r>
              <a:rPr sz="900" b="1" spc="-5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spc="-1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"https://www.mycompany_web.com", </a:t>
            </a: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"license":</a:t>
            </a:r>
            <a:r>
              <a:rPr sz="900" b="1" spc="-2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spc="-1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"XXXX-</a:t>
            </a:r>
            <a:r>
              <a:rPr sz="900" b="1" spc="-25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X",</a:t>
            </a:r>
            <a:endParaRPr sz="900">
              <a:latin typeface="Courier New" panose="02070409020205090404"/>
              <a:cs typeface="Courier New" panose="02070409020205090404"/>
            </a:endParaRPr>
          </a:p>
          <a:p>
            <a:pPr marL="286385" marR="897255">
              <a:lnSpc>
                <a:spcPct val="100000"/>
              </a:lnSpc>
            </a:pP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"depends":</a:t>
            </a:r>
            <a:r>
              <a:rPr sz="900" b="1" spc="-5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spc="-1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["module_a","module_b"], </a:t>
            </a: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"data":</a:t>
            </a:r>
            <a:r>
              <a:rPr sz="900" b="1" spc="-35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spc="-5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[</a:t>
            </a:r>
            <a:endParaRPr sz="900">
              <a:latin typeface="Courier New" panose="02070409020205090404"/>
              <a:cs typeface="Courier New" panose="02070409020205090404"/>
            </a:endParaRPr>
          </a:p>
          <a:p>
            <a:pPr marL="560705">
              <a:lnSpc>
                <a:spcPct val="100000"/>
              </a:lnSpc>
            </a:pPr>
            <a:r>
              <a:rPr sz="900" b="1" spc="-1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"views/mymodule_view.xml",</a:t>
            </a:r>
            <a:endParaRPr sz="900">
              <a:latin typeface="Courier New" panose="02070409020205090404"/>
              <a:cs typeface="Courier New" panose="02070409020205090404"/>
            </a:endParaRPr>
          </a:p>
          <a:p>
            <a:pPr marL="286385">
              <a:lnSpc>
                <a:spcPct val="100000"/>
              </a:lnSpc>
            </a:pPr>
            <a:r>
              <a:rPr sz="900" b="1" spc="-25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],</a:t>
            </a:r>
            <a:endParaRPr sz="900">
              <a:latin typeface="Courier New" panose="02070409020205090404"/>
              <a:cs typeface="Courier New" panose="02070409020205090404"/>
            </a:endParaRPr>
          </a:p>
          <a:p>
            <a:pPr marL="286385">
              <a:lnSpc>
                <a:spcPct val="100000"/>
              </a:lnSpc>
            </a:pPr>
            <a:r>
              <a:rPr sz="900" b="1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"demo":</a:t>
            </a:r>
            <a:r>
              <a:rPr sz="900" b="1" spc="-35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900" b="1" spc="-5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[</a:t>
            </a:r>
            <a:endParaRPr sz="900">
              <a:latin typeface="Courier New" panose="02070409020205090404"/>
              <a:cs typeface="Courier New" panose="02070409020205090404"/>
            </a:endParaRPr>
          </a:p>
          <a:p>
            <a:pPr marL="560705">
              <a:lnSpc>
                <a:spcPct val="100000"/>
              </a:lnSpc>
            </a:pPr>
            <a:r>
              <a:rPr sz="900" b="1" spc="-1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"demo/demo_data.xml",</a:t>
            </a:r>
            <a:endParaRPr sz="900">
              <a:latin typeface="Courier New" panose="02070409020205090404"/>
              <a:cs typeface="Courier New" panose="02070409020205090404"/>
            </a:endParaRPr>
          </a:p>
          <a:p>
            <a:pPr marL="286385">
              <a:lnSpc>
                <a:spcPct val="100000"/>
              </a:lnSpc>
            </a:pPr>
            <a:r>
              <a:rPr sz="900" b="1" spc="-25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],</a:t>
            </a:r>
            <a:endParaRPr sz="9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900" b="1" spc="-50" dirty="0">
                <a:solidFill>
                  <a:srgbClr val="00CDB3"/>
                </a:solidFill>
                <a:latin typeface="Courier New" panose="02070409020205090404"/>
                <a:cs typeface="Courier New" panose="02070409020205090404"/>
              </a:rPr>
              <a:t>}</a:t>
            </a:r>
            <a:endParaRPr sz="900">
              <a:latin typeface="Courier New" panose="02070409020205090404"/>
              <a:cs typeface="Courier New" panose="020704090202050904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19049" y="1069407"/>
            <a:ext cx="2763520" cy="4093210"/>
            <a:chOff x="-19049" y="1069407"/>
            <a:chExt cx="2763520" cy="409321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886" y="1069407"/>
              <a:ext cx="283931" cy="28393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79144" y="82968"/>
            <a:ext cx="296249" cy="296254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039264" y="2647019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099"/>
                </a:moveTo>
                <a:lnTo>
                  <a:pt x="0" y="320099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099"/>
                </a:lnTo>
                <a:close/>
              </a:path>
            </a:pathLst>
          </a:custGeom>
          <a:solidFill>
            <a:srgbClr val="FB77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560338" y="515373"/>
            <a:ext cx="3309620" cy="4357370"/>
          </a:xfrm>
          <a:custGeom>
            <a:avLst/>
            <a:gdLst/>
            <a:ahLst/>
            <a:cxnLst/>
            <a:rect l="l" t="t" r="r" b="b"/>
            <a:pathLst>
              <a:path w="3309620" h="4357370">
                <a:moveTo>
                  <a:pt x="3309593" y="4357191"/>
                </a:moveTo>
                <a:lnTo>
                  <a:pt x="0" y="4357191"/>
                </a:lnTo>
                <a:lnTo>
                  <a:pt x="0" y="0"/>
                </a:lnTo>
                <a:lnTo>
                  <a:pt x="3309593" y="0"/>
                </a:lnTo>
                <a:lnTo>
                  <a:pt x="3309593" y="435719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693847" y="556881"/>
            <a:ext cx="2934970" cy="42259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26060" indent="-213360">
              <a:lnSpc>
                <a:spcPct val="100000"/>
              </a:lnSpc>
              <a:spcBef>
                <a:spcPts val="250"/>
              </a:spcBef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10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name</a:t>
            </a:r>
            <a:r>
              <a:rPr sz="1000" b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(str,</a:t>
            </a:r>
            <a:r>
              <a:rPr sz="1000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required)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spcBef>
                <a:spcPts val="150"/>
              </a:spcBef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8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version</a:t>
            </a:r>
            <a:r>
              <a:rPr sz="1000" b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(str)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spcBef>
                <a:spcPts val="150"/>
              </a:spcBef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description</a:t>
            </a:r>
            <a:r>
              <a:rPr sz="1000" b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(str)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spcBef>
                <a:spcPts val="150"/>
              </a:spcBef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9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author</a:t>
            </a:r>
            <a:r>
              <a:rPr sz="1000" b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(str)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spcBef>
                <a:spcPts val="150"/>
              </a:spcBef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8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website</a:t>
            </a:r>
            <a:r>
              <a:rPr sz="1000" b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(str)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spcBef>
                <a:spcPts val="150"/>
              </a:spcBef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license</a:t>
            </a:r>
            <a:r>
              <a:rPr sz="1000" b="1" spc="-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(str,</a:t>
            </a:r>
            <a:r>
              <a:rPr sz="1000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defaults:</a:t>
            </a:r>
            <a:r>
              <a:rPr sz="1000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LGPL-</a:t>
            </a:r>
            <a:r>
              <a:rPr sz="1000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3)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spcBef>
                <a:spcPts val="150"/>
              </a:spcBef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category</a:t>
            </a:r>
            <a:r>
              <a:rPr sz="1000" b="1" spc="-1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(str,</a:t>
            </a:r>
            <a:r>
              <a:rPr sz="1000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default:</a:t>
            </a:r>
            <a:r>
              <a:rPr sz="1000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Uncategorized)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spcBef>
                <a:spcPts val="150"/>
              </a:spcBef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depends</a:t>
            </a:r>
            <a:r>
              <a:rPr sz="1000" b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(list(str))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408940">
              <a:lnSpc>
                <a:spcPct val="100000"/>
              </a:lnSpc>
              <a:spcBef>
                <a:spcPts val="10"/>
              </a:spcBef>
            </a:pP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Odoo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modules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which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must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loaded before this 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one.</a:t>
            </a:r>
            <a:endParaRPr sz="7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spcBef>
                <a:spcPts val="800"/>
              </a:spcBef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8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data</a:t>
            </a:r>
            <a:r>
              <a:rPr sz="1000" b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(list(str))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408940" marR="40640">
              <a:lnSpc>
                <a:spcPts val="820"/>
              </a:lnSpc>
              <a:spcBef>
                <a:spcPts val="55"/>
              </a:spcBef>
            </a:pP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List</a:t>
            </a:r>
            <a:r>
              <a:rPr sz="7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paths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data</a:t>
            </a:r>
            <a:r>
              <a:rPr sz="7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files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which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must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always</a:t>
            </a:r>
            <a:r>
              <a:rPr sz="7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installed 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or updated</a:t>
            </a:r>
            <a:r>
              <a:rPr sz="7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with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module.</a:t>
            </a:r>
            <a:endParaRPr sz="7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7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spcBef>
                <a:spcPts val="5"/>
              </a:spcBef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10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demo</a:t>
            </a:r>
            <a:r>
              <a:rPr sz="1000" b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(list(str))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408940" marR="257175">
              <a:lnSpc>
                <a:spcPts val="820"/>
              </a:lnSpc>
              <a:spcBef>
                <a:spcPts val="55"/>
              </a:spcBef>
            </a:pP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List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data 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files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which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are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only installed or 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updated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7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demonstration</a:t>
            </a:r>
            <a:r>
              <a:rPr sz="700" i="1" spc="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mode.</a:t>
            </a:r>
            <a:endParaRPr sz="7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7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9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auto_install</a:t>
            </a:r>
            <a:r>
              <a:rPr sz="1000" b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(bool</a:t>
            </a:r>
            <a:r>
              <a:rPr sz="1000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or</a:t>
            </a:r>
            <a:r>
              <a:rPr sz="1000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list(str),</a:t>
            </a:r>
            <a:r>
              <a:rPr sz="1000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default:</a:t>
            </a:r>
            <a:r>
              <a:rPr sz="1000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False)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408940" marR="30480">
              <a:lnSpc>
                <a:spcPts val="820"/>
              </a:lnSpc>
              <a:spcBef>
                <a:spcPts val="60"/>
              </a:spcBef>
            </a:pPr>
            <a:r>
              <a:rPr sz="700" i="1" spc="-7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If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True,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this </a:t>
            </a:r>
            <a:r>
              <a:rPr sz="7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module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will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automatically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be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installed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if </a:t>
            </a:r>
            <a:r>
              <a:rPr sz="7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all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of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its 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dependencies</a:t>
            </a:r>
            <a:r>
              <a:rPr sz="700" i="1" spc="-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3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are</a:t>
            </a:r>
            <a:r>
              <a:rPr sz="700" i="1" spc="-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installed.</a:t>
            </a:r>
            <a:endParaRPr sz="7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7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8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external_dependencies</a:t>
            </a:r>
            <a:r>
              <a:rPr sz="1000" b="1" spc="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(dict(key=list(str)))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408940">
              <a:lnSpc>
                <a:spcPct val="100000"/>
              </a:lnSpc>
              <a:spcBef>
                <a:spcPts val="15"/>
              </a:spcBef>
            </a:pPr>
            <a:r>
              <a:rPr sz="7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dictionary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containing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python</a:t>
            </a:r>
            <a:r>
              <a:rPr sz="700" i="1" spc="-1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4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and/or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3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binary</a:t>
            </a:r>
            <a:r>
              <a:rPr sz="7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7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dependencies.</a:t>
            </a:r>
            <a:endParaRPr sz="700">
              <a:latin typeface="Verdana" panose="020B0804030504040204"/>
              <a:cs typeface="Verdana" panose="020B0804030504040204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700">
              <a:latin typeface="Verdana" panose="020B0804030504040204"/>
              <a:cs typeface="Verdana" panose="020B0804030504040204"/>
            </a:endParaRPr>
          </a:p>
          <a:p>
            <a:pPr marL="226060" indent="-205740">
              <a:lnSpc>
                <a:spcPct val="100000"/>
              </a:lnSpc>
              <a:buSzPct val="90000"/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assets </a:t>
            </a:r>
            <a:r>
              <a:rPr sz="1000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(dict)</a:t>
            </a:r>
            <a:r>
              <a:rPr sz="1000" spc="9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800" i="1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(v15+)</a:t>
            </a:r>
            <a:endParaRPr sz="800">
              <a:latin typeface="Verdana" panose="020B0804030504040204"/>
              <a:cs typeface="Verdana" panose="020B0804030504040204"/>
            </a:endParaRPr>
          </a:p>
          <a:p>
            <a:pPr marL="226060" indent="-205740">
              <a:lnSpc>
                <a:spcPct val="100000"/>
              </a:lnSpc>
              <a:spcBef>
                <a:spcPts val="150"/>
              </a:spcBef>
              <a:buSzPct val="90000"/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9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auto_install</a:t>
            </a:r>
            <a:r>
              <a:rPr sz="1000" b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(boolean)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spcBef>
                <a:spcPts val="150"/>
              </a:spcBef>
              <a:buFont typeface="Arial" panose="020B0604020202090204"/>
              <a:buChar char="●"/>
              <a:tabLst>
                <a:tab pos="226060" algn="l"/>
              </a:tabLst>
            </a:pPr>
            <a:r>
              <a:rPr sz="1000" b="1" spc="-7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application</a:t>
            </a:r>
            <a:r>
              <a:rPr sz="1000" b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00" spc="-1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(boolean)</a:t>
            </a:r>
            <a:endParaRPr sz="1000">
              <a:latin typeface="Verdana" panose="020B0804030504040204"/>
              <a:cs typeface="Verdana" panose="020B0804030504040204"/>
            </a:endParaRPr>
          </a:p>
          <a:p>
            <a:pPr marL="226060" indent="-213360">
              <a:lnSpc>
                <a:spcPct val="100000"/>
              </a:lnSpc>
              <a:spcBef>
                <a:spcPts val="350"/>
              </a:spcBef>
              <a:buSzPct val="125000"/>
              <a:buFont typeface="Arial" panose="020B0604020202090204"/>
              <a:buChar char="●"/>
              <a:tabLst>
                <a:tab pos="226060" algn="l"/>
              </a:tabLst>
            </a:pPr>
            <a:r>
              <a:rPr sz="8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…</a:t>
            </a:r>
            <a:endParaRPr sz="8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60338" y="518223"/>
            <a:ext cx="318135" cy="320675"/>
          </a:xfrm>
          <a:custGeom>
            <a:avLst/>
            <a:gdLst/>
            <a:ahLst/>
            <a:cxnLst/>
            <a:rect l="l" t="t" r="r" b="b"/>
            <a:pathLst>
              <a:path w="318135" h="320675">
                <a:moveTo>
                  <a:pt x="0" y="320099"/>
                </a:moveTo>
                <a:lnTo>
                  <a:pt x="0" y="0"/>
                </a:lnTo>
                <a:lnTo>
                  <a:pt x="317699" y="0"/>
                </a:lnTo>
                <a:lnTo>
                  <a:pt x="253074" y="65124"/>
                </a:lnTo>
                <a:lnTo>
                  <a:pt x="56999" y="65124"/>
                </a:lnTo>
                <a:lnTo>
                  <a:pt x="56999" y="262669"/>
                </a:lnTo>
                <a:lnTo>
                  <a:pt x="0" y="320099"/>
                </a:lnTo>
                <a:close/>
              </a:path>
            </a:pathLst>
          </a:custGeom>
          <a:solidFill>
            <a:srgbClr val="FFA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60338" y="4552315"/>
            <a:ext cx="318135" cy="320675"/>
          </a:xfrm>
          <a:custGeom>
            <a:avLst/>
            <a:gdLst/>
            <a:ahLst/>
            <a:cxnLst/>
            <a:rect l="l" t="t" r="r" b="b"/>
            <a:pathLst>
              <a:path w="318135" h="320675">
                <a:moveTo>
                  <a:pt x="317699" y="320099"/>
                </a:moveTo>
                <a:lnTo>
                  <a:pt x="0" y="320099"/>
                </a:lnTo>
                <a:lnTo>
                  <a:pt x="0" y="0"/>
                </a:lnTo>
                <a:lnTo>
                  <a:pt x="56999" y="57424"/>
                </a:lnTo>
                <a:lnTo>
                  <a:pt x="56999" y="254974"/>
                </a:lnTo>
                <a:lnTo>
                  <a:pt x="253074" y="254974"/>
                </a:lnTo>
                <a:lnTo>
                  <a:pt x="317699" y="320099"/>
                </a:lnTo>
                <a:close/>
              </a:path>
            </a:pathLst>
          </a:custGeom>
          <a:solidFill>
            <a:srgbClr val="FFA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52231" y="518236"/>
            <a:ext cx="318135" cy="4354195"/>
          </a:xfrm>
          <a:custGeom>
            <a:avLst/>
            <a:gdLst/>
            <a:ahLst/>
            <a:cxnLst/>
            <a:rect l="l" t="t" r="r" b="b"/>
            <a:pathLst>
              <a:path w="318134" h="4354195">
                <a:moveTo>
                  <a:pt x="317690" y="4034091"/>
                </a:moveTo>
                <a:lnTo>
                  <a:pt x="260692" y="4091508"/>
                </a:lnTo>
                <a:lnTo>
                  <a:pt x="260692" y="4289056"/>
                </a:lnTo>
                <a:lnTo>
                  <a:pt x="64617" y="4289056"/>
                </a:lnTo>
                <a:lnTo>
                  <a:pt x="0" y="4354182"/>
                </a:lnTo>
                <a:lnTo>
                  <a:pt x="317690" y="4354182"/>
                </a:lnTo>
                <a:lnTo>
                  <a:pt x="317690" y="4034091"/>
                </a:lnTo>
                <a:close/>
              </a:path>
              <a:path w="318134" h="4354195">
                <a:moveTo>
                  <a:pt x="317690" y="0"/>
                </a:moveTo>
                <a:lnTo>
                  <a:pt x="0" y="0"/>
                </a:lnTo>
                <a:lnTo>
                  <a:pt x="64617" y="65112"/>
                </a:lnTo>
                <a:lnTo>
                  <a:pt x="260692" y="65112"/>
                </a:lnTo>
                <a:lnTo>
                  <a:pt x="260692" y="262661"/>
                </a:lnTo>
                <a:lnTo>
                  <a:pt x="317690" y="320090"/>
                </a:lnTo>
                <a:lnTo>
                  <a:pt x="317690" y="0"/>
                </a:lnTo>
                <a:close/>
              </a:path>
            </a:pathLst>
          </a:custGeom>
          <a:solidFill>
            <a:srgbClr val="FFAA1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21703" y="1356834"/>
            <a:ext cx="4351020" cy="2152015"/>
            <a:chOff x="4321703" y="1356834"/>
            <a:chExt cx="4351020" cy="2152015"/>
          </a:xfrm>
        </p:grpSpPr>
        <p:sp>
          <p:nvSpPr>
            <p:cNvPr id="3" name="object 3"/>
            <p:cNvSpPr/>
            <p:nvPr/>
          </p:nvSpPr>
          <p:spPr>
            <a:xfrm>
              <a:off x="4326466" y="1361597"/>
              <a:ext cx="4341495" cy="2142490"/>
            </a:xfrm>
            <a:custGeom>
              <a:avLst/>
              <a:gdLst/>
              <a:ahLst/>
              <a:cxnLst/>
              <a:rect l="l" t="t" r="r" b="b"/>
              <a:pathLst>
                <a:path w="4341495" h="2142490">
                  <a:moveTo>
                    <a:pt x="4217241" y="2142295"/>
                  </a:moveTo>
                  <a:lnTo>
                    <a:pt x="124049" y="2142295"/>
                  </a:lnTo>
                  <a:lnTo>
                    <a:pt x="75758" y="2132549"/>
                  </a:lnTo>
                  <a:lnTo>
                    <a:pt x="36328" y="2105967"/>
                  </a:lnTo>
                  <a:lnTo>
                    <a:pt x="9746" y="2066537"/>
                  </a:lnTo>
                  <a:lnTo>
                    <a:pt x="0" y="2018245"/>
                  </a:lnTo>
                  <a:lnTo>
                    <a:pt x="0" y="124039"/>
                  </a:lnTo>
                  <a:lnTo>
                    <a:pt x="9746" y="75758"/>
                  </a:lnTo>
                  <a:lnTo>
                    <a:pt x="36328" y="36330"/>
                  </a:lnTo>
                  <a:lnTo>
                    <a:pt x="75758" y="9747"/>
                  </a:lnTo>
                  <a:lnTo>
                    <a:pt x="124049" y="0"/>
                  </a:lnTo>
                  <a:lnTo>
                    <a:pt x="4217241" y="0"/>
                  </a:lnTo>
                  <a:lnTo>
                    <a:pt x="4264713" y="9441"/>
                  </a:lnTo>
                  <a:lnTo>
                    <a:pt x="4304966" y="36329"/>
                  </a:lnTo>
                  <a:lnTo>
                    <a:pt x="4331847" y="76571"/>
                  </a:lnTo>
                  <a:lnTo>
                    <a:pt x="4341291" y="124039"/>
                  </a:lnTo>
                  <a:lnTo>
                    <a:pt x="4341291" y="2018245"/>
                  </a:lnTo>
                  <a:lnTo>
                    <a:pt x="4331544" y="2066537"/>
                  </a:lnTo>
                  <a:lnTo>
                    <a:pt x="4304963" y="2105967"/>
                  </a:lnTo>
                  <a:lnTo>
                    <a:pt x="4265533" y="2132549"/>
                  </a:lnTo>
                  <a:lnTo>
                    <a:pt x="4217241" y="2142295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326466" y="1361597"/>
              <a:ext cx="4341495" cy="2142490"/>
            </a:xfrm>
            <a:custGeom>
              <a:avLst/>
              <a:gdLst/>
              <a:ahLst/>
              <a:cxnLst/>
              <a:rect l="l" t="t" r="r" b="b"/>
              <a:pathLst>
                <a:path w="4341495" h="2142490">
                  <a:moveTo>
                    <a:pt x="0" y="124039"/>
                  </a:moveTo>
                  <a:lnTo>
                    <a:pt x="9746" y="75758"/>
                  </a:lnTo>
                  <a:lnTo>
                    <a:pt x="36328" y="36330"/>
                  </a:lnTo>
                  <a:lnTo>
                    <a:pt x="75758" y="9747"/>
                  </a:lnTo>
                  <a:lnTo>
                    <a:pt x="124049" y="0"/>
                  </a:lnTo>
                  <a:lnTo>
                    <a:pt x="4217241" y="0"/>
                  </a:lnTo>
                  <a:lnTo>
                    <a:pt x="4264713" y="9441"/>
                  </a:lnTo>
                  <a:lnTo>
                    <a:pt x="4304966" y="36329"/>
                  </a:lnTo>
                  <a:lnTo>
                    <a:pt x="4331847" y="76571"/>
                  </a:lnTo>
                  <a:lnTo>
                    <a:pt x="4341291" y="124039"/>
                  </a:lnTo>
                  <a:lnTo>
                    <a:pt x="4341291" y="2018245"/>
                  </a:lnTo>
                  <a:lnTo>
                    <a:pt x="4331544" y="2066537"/>
                  </a:lnTo>
                  <a:lnTo>
                    <a:pt x="4304963" y="2105967"/>
                  </a:lnTo>
                  <a:lnTo>
                    <a:pt x="4265533" y="2132549"/>
                  </a:lnTo>
                  <a:lnTo>
                    <a:pt x="4217241" y="2142295"/>
                  </a:lnTo>
                  <a:lnTo>
                    <a:pt x="124049" y="2142295"/>
                  </a:lnTo>
                  <a:lnTo>
                    <a:pt x="75758" y="2132549"/>
                  </a:lnTo>
                  <a:lnTo>
                    <a:pt x="36328" y="2105967"/>
                  </a:lnTo>
                  <a:lnTo>
                    <a:pt x="9746" y="2066537"/>
                  </a:lnTo>
                  <a:lnTo>
                    <a:pt x="0" y="2018245"/>
                  </a:lnTo>
                  <a:lnTo>
                    <a:pt x="0" y="124039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82936" y="1330909"/>
            <a:ext cx="3485515" cy="2178050"/>
            <a:chOff x="282936" y="1330909"/>
            <a:chExt cx="3485515" cy="2178050"/>
          </a:xfrm>
        </p:grpSpPr>
        <p:sp>
          <p:nvSpPr>
            <p:cNvPr id="6" name="object 6"/>
            <p:cNvSpPr/>
            <p:nvPr/>
          </p:nvSpPr>
          <p:spPr>
            <a:xfrm>
              <a:off x="287699" y="1335672"/>
              <a:ext cx="3475990" cy="2168525"/>
            </a:xfrm>
            <a:custGeom>
              <a:avLst/>
              <a:gdLst/>
              <a:ahLst/>
              <a:cxnLst/>
              <a:rect l="l" t="t" r="r" b="b"/>
              <a:pathLst>
                <a:path w="3475990" h="2168525">
                  <a:moveTo>
                    <a:pt x="3350268" y="2168095"/>
                  </a:moveTo>
                  <a:lnTo>
                    <a:pt x="125532" y="2168095"/>
                  </a:lnTo>
                  <a:lnTo>
                    <a:pt x="76669" y="2158231"/>
                  </a:lnTo>
                  <a:lnTo>
                    <a:pt x="36767" y="2131330"/>
                  </a:lnTo>
                  <a:lnTo>
                    <a:pt x="9864" y="2091430"/>
                  </a:lnTo>
                  <a:lnTo>
                    <a:pt x="0" y="2042570"/>
                  </a:lnTo>
                  <a:lnTo>
                    <a:pt x="0" y="125532"/>
                  </a:lnTo>
                  <a:lnTo>
                    <a:pt x="9864" y="76669"/>
                  </a:lnTo>
                  <a:lnTo>
                    <a:pt x="36767" y="36767"/>
                  </a:lnTo>
                  <a:lnTo>
                    <a:pt x="76669" y="9864"/>
                  </a:lnTo>
                  <a:lnTo>
                    <a:pt x="125532" y="0"/>
                  </a:lnTo>
                  <a:lnTo>
                    <a:pt x="3350268" y="0"/>
                  </a:lnTo>
                  <a:lnTo>
                    <a:pt x="3398299" y="9555"/>
                  </a:lnTo>
                  <a:lnTo>
                    <a:pt x="3439018" y="36767"/>
                  </a:lnTo>
                  <a:lnTo>
                    <a:pt x="3466236" y="77493"/>
                  </a:lnTo>
                  <a:lnTo>
                    <a:pt x="3475792" y="125532"/>
                  </a:lnTo>
                  <a:lnTo>
                    <a:pt x="3475792" y="2042570"/>
                  </a:lnTo>
                  <a:lnTo>
                    <a:pt x="3465928" y="2091430"/>
                  </a:lnTo>
                  <a:lnTo>
                    <a:pt x="3439027" y="2131330"/>
                  </a:lnTo>
                  <a:lnTo>
                    <a:pt x="3399127" y="2158231"/>
                  </a:lnTo>
                  <a:lnTo>
                    <a:pt x="3350268" y="2168095"/>
                  </a:lnTo>
                  <a:close/>
                </a:path>
              </a:pathLst>
            </a:custGeom>
            <a:solidFill>
              <a:srgbClr val="F2F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7699" y="1335672"/>
              <a:ext cx="3475990" cy="2168525"/>
            </a:xfrm>
            <a:custGeom>
              <a:avLst/>
              <a:gdLst/>
              <a:ahLst/>
              <a:cxnLst/>
              <a:rect l="l" t="t" r="r" b="b"/>
              <a:pathLst>
                <a:path w="3475990" h="2168525">
                  <a:moveTo>
                    <a:pt x="0" y="125532"/>
                  </a:moveTo>
                  <a:lnTo>
                    <a:pt x="9864" y="76669"/>
                  </a:lnTo>
                  <a:lnTo>
                    <a:pt x="36767" y="36767"/>
                  </a:lnTo>
                  <a:lnTo>
                    <a:pt x="76669" y="9864"/>
                  </a:lnTo>
                  <a:lnTo>
                    <a:pt x="125532" y="0"/>
                  </a:lnTo>
                  <a:lnTo>
                    <a:pt x="3350268" y="0"/>
                  </a:lnTo>
                  <a:lnTo>
                    <a:pt x="3398299" y="9555"/>
                  </a:lnTo>
                  <a:lnTo>
                    <a:pt x="3439018" y="36767"/>
                  </a:lnTo>
                  <a:lnTo>
                    <a:pt x="3466236" y="77493"/>
                  </a:lnTo>
                  <a:lnTo>
                    <a:pt x="3475792" y="125532"/>
                  </a:lnTo>
                  <a:lnTo>
                    <a:pt x="3475792" y="2042570"/>
                  </a:lnTo>
                  <a:lnTo>
                    <a:pt x="3465928" y="2091430"/>
                  </a:lnTo>
                  <a:lnTo>
                    <a:pt x="3439027" y="2131330"/>
                  </a:lnTo>
                  <a:lnTo>
                    <a:pt x="3399127" y="2158231"/>
                  </a:lnTo>
                  <a:lnTo>
                    <a:pt x="3350268" y="2168095"/>
                  </a:lnTo>
                  <a:lnTo>
                    <a:pt x="125532" y="2168095"/>
                  </a:lnTo>
                  <a:lnTo>
                    <a:pt x="76669" y="2158231"/>
                  </a:lnTo>
                  <a:lnTo>
                    <a:pt x="36767" y="2131330"/>
                  </a:lnTo>
                  <a:lnTo>
                    <a:pt x="9864" y="2091430"/>
                  </a:lnTo>
                  <a:lnTo>
                    <a:pt x="0" y="2042570"/>
                  </a:lnTo>
                  <a:lnTo>
                    <a:pt x="0" y="125532"/>
                  </a:lnTo>
                  <a:close/>
                </a:path>
              </a:pathLst>
            </a:custGeom>
            <a:ln w="9524">
              <a:solidFill>
                <a:srgbClr val="F2F4F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11547" y="1859768"/>
              <a:ext cx="1317897" cy="64007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-19049" y="3581917"/>
            <a:ext cx="2763520" cy="1581150"/>
            <a:chOff x="-19049" y="3581917"/>
            <a:chExt cx="2763520" cy="15811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40342"/>
              <a:ext cx="2517107" cy="14031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3840367"/>
              <a:ext cx="2417445" cy="1303655"/>
            </a:xfrm>
            <a:custGeom>
              <a:avLst/>
              <a:gdLst/>
              <a:ahLst/>
              <a:cxnLst/>
              <a:rect l="l" t="t" r="r" b="b"/>
              <a:pathLst>
                <a:path w="2417445" h="1303654">
                  <a:moveTo>
                    <a:pt x="0" y="0"/>
                  </a:moveTo>
                  <a:lnTo>
                    <a:pt x="2417095" y="0"/>
                  </a:lnTo>
                  <a:lnTo>
                    <a:pt x="2417095" y="1303197"/>
                  </a:lnTo>
                  <a:lnTo>
                    <a:pt x="0" y="13031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9072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955217"/>
              <a:ext cx="2743944" cy="9210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21171" y="2057925"/>
            <a:ext cx="922019" cy="112268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2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b="1" spc="-95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GPL-</a:t>
            </a:r>
            <a:r>
              <a:rPr sz="1200" b="1" spc="-50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2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b="1" spc="-95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GPL-</a:t>
            </a:r>
            <a:r>
              <a:rPr sz="1200" b="1" spc="-50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3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b="1" spc="-95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AGPL-</a:t>
            </a:r>
            <a:r>
              <a:rPr sz="1200" b="1" spc="-50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3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 indent="-320040">
              <a:lnSpc>
                <a:spcPct val="100000"/>
              </a:lnSpc>
              <a:spcBef>
                <a:spcPts val="720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b="1" spc="-100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LGPL-</a:t>
            </a:r>
            <a:r>
              <a:rPr sz="1200" b="1" spc="-50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3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17575" y="4000461"/>
            <a:ext cx="7740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7"/>
              </a:rPr>
              <a:t>CLICK</a:t>
            </a:r>
            <a:r>
              <a:rPr sz="1000" b="1" spc="-9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7"/>
              </a:rPr>
              <a:t> </a:t>
            </a: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7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19189" y="2046029"/>
            <a:ext cx="932180" cy="59436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875"/>
              </a:spcBef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b="1" spc="-120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OEEL-</a:t>
            </a:r>
            <a:r>
              <a:rPr sz="1200" b="1" spc="-50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1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332740" indent="-312420">
              <a:lnSpc>
                <a:spcPct val="100000"/>
              </a:lnSpc>
              <a:spcBef>
                <a:spcPts val="815"/>
              </a:spcBef>
              <a:buSzPct val="92000"/>
              <a:buFont typeface="Arial" panose="020B0604020202090204"/>
              <a:buChar char="●"/>
              <a:tabLst>
                <a:tab pos="332740" algn="l"/>
              </a:tabLst>
            </a:pPr>
            <a:r>
              <a:rPr sz="1200" b="1" spc="-120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OPL-</a:t>
            </a:r>
            <a:r>
              <a:rPr sz="1200" b="1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1</a:t>
            </a:r>
            <a:r>
              <a:rPr sz="1200" b="1" spc="10" dirty="0">
                <a:solidFill>
                  <a:srgbClr val="87597B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91110" y="2061308"/>
            <a:ext cx="2850515" cy="58166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75565" marR="5080" indent="-63500">
              <a:lnSpc>
                <a:spcPct val="150000"/>
              </a:lnSpc>
              <a:spcBef>
                <a:spcPts val="40"/>
              </a:spcBef>
              <a:tabLst>
                <a:tab pos="210820" algn="l"/>
              </a:tabLst>
            </a:pPr>
            <a:r>
              <a:rPr sz="12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-</a:t>
            </a:r>
            <a:r>
              <a:rPr sz="1200" i="1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	</a:t>
            </a:r>
            <a:r>
              <a:rPr sz="1200" i="1" spc="-2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Odoo</a:t>
            </a:r>
            <a:r>
              <a:rPr sz="12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Enterprise</a:t>
            </a:r>
            <a:r>
              <a:rPr sz="12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4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Edition</a:t>
            </a:r>
            <a:r>
              <a:rPr sz="1200" i="1" spc="-5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License</a:t>
            </a:r>
            <a:r>
              <a:rPr sz="12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8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v1.0 </a:t>
            </a:r>
            <a:r>
              <a:rPr sz="12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Odoo</a:t>
            </a:r>
            <a:r>
              <a:rPr sz="1200" i="1" spc="-6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300" i="1" spc="-5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Proprietary</a:t>
            </a:r>
            <a:r>
              <a:rPr sz="1300" i="1" spc="-9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License</a:t>
            </a:r>
            <a:r>
              <a:rPr sz="1200" i="1" spc="-65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i="1" spc="-20" dirty="0">
                <a:solidFill>
                  <a:srgbClr val="8E8E8E"/>
                </a:solidFill>
                <a:latin typeface="Verdana" panose="020B0804030504040204"/>
                <a:cs typeface="Verdana" panose="020B0804030504040204"/>
              </a:rPr>
              <a:t>v1.0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36314" y="1873221"/>
            <a:ext cx="639846" cy="3802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202841" y="688109"/>
            <a:ext cx="6209665" cy="11715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28420">
              <a:lnSpc>
                <a:spcPct val="100000"/>
              </a:lnSpc>
              <a:spcBef>
                <a:spcPts val="130"/>
              </a:spcBef>
            </a:pPr>
            <a:r>
              <a:rPr sz="2400" b="1" i="1" spc="-6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2</a:t>
            </a:r>
            <a:r>
              <a:rPr sz="2400" b="1" i="1" spc="-11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400" b="1" i="1" spc="-4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types</a:t>
            </a:r>
            <a:r>
              <a:rPr sz="2400" b="1" i="1" spc="-10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400" b="1" i="1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of</a:t>
            </a:r>
            <a:r>
              <a:rPr sz="2400" b="1" i="1" spc="-11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400" b="1" i="1" spc="-70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available</a:t>
            </a:r>
            <a:r>
              <a:rPr sz="2400" b="1" i="1" spc="-95" dirty="0">
                <a:solidFill>
                  <a:srgbClr val="8E8E8E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400" b="1" spc="-10" dirty="0">
                <a:solidFill>
                  <a:srgbClr val="FFAA1A"/>
                </a:solidFill>
                <a:latin typeface="Arial Bold Italic" panose="020B0604020202090204" charset="0"/>
                <a:cs typeface="Arial Bold Italic" panose="020B0604020202090204" charset="0"/>
              </a:rPr>
              <a:t>licences</a:t>
            </a:r>
            <a:endParaRPr sz="2400" b="1">
              <a:latin typeface="Arial Bold Italic" panose="020B0604020202090204" charset="0"/>
              <a:cs typeface="Arial Bold Italic" panose="020B0604020202090204" charset="0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2400" b="1">
              <a:latin typeface="Arial Bold Italic" panose="020B0604020202090204" charset="0"/>
              <a:cs typeface="Arial Bold Italic" panose="020B060402020209020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991610" algn="l"/>
              </a:tabLst>
            </a:pPr>
            <a:r>
              <a:rPr sz="2400" b="1" i="1" spc="-340" dirty="0">
                <a:solidFill>
                  <a:srgbClr val="333333"/>
                </a:solidFill>
                <a:latin typeface="Arial Bold Italic" panose="020B0604020202090204" charset="0"/>
                <a:cs typeface="Arial Bold Italic" panose="020B0604020202090204" charset="0"/>
              </a:rPr>
              <a:t>Open</a:t>
            </a:r>
            <a:r>
              <a:rPr sz="2400" b="1" i="1" spc="25" dirty="0">
                <a:solidFill>
                  <a:srgbClr val="333333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400" b="1" i="1" spc="-315" dirty="0">
                <a:solidFill>
                  <a:srgbClr val="333333"/>
                </a:solidFill>
                <a:latin typeface="Arial Bold Italic" panose="020B0604020202090204" charset="0"/>
                <a:cs typeface="Arial Bold Italic" panose="020B0604020202090204" charset="0"/>
              </a:rPr>
              <a:t>source</a:t>
            </a:r>
            <a:r>
              <a:rPr sz="2400" b="1" i="1" dirty="0">
                <a:solidFill>
                  <a:srgbClr val="333333"/>
                </a:solidFill>
                <a:latin typeface="Arial Bold Italic" panose="020B0604020202090204" charset="0"/>
                <a:cs typeface="Arial Bold Italic" panose="020B0604020202090204" charset="0"/>
              </a:rPr>
              <a:t>	</a:t>
            </a:r>
            <a:r>
              <a:rPr sz="2400" b="1" i="1" spc="-425" dirty="0">
                <a:solidFill>
                  <a:srgbClr val="333333"/>
                </a:solidFill>
                <a:latin typeface="Arial Bold Italic" panose="020B0604020202090204" charset="0"/>
                <a:cs typeface="Arial Bold Italic" panose="020B0604020202090204" charset="0"/>
              </a:rPr>
              <a:t>Odoo</a:t>
            </a:r>
            <a:r>
              <a:rPr sz="2400" b="1" i="1" spc="25" dirty="0">
                <a:solidFill>
                  <a:srgbClr val="333333"/>
                </a:solidFill>
                <a:latin typeface="Arial Bold Italic" panose="020B0604020202090204" charset="0"/>
                <a:cs typeface="Arial Bold Italic" panose="020B0604020202090204" charset="0"/>
              </a:rPr>
              <a:t> </a:t>
            </a:r>
            <a:r>
              <a:rPr sz="2400" b="1" i="1" spc="-140" dirty="0">
                <a:solidFill>
                  <a:srgbClr val="333333"/>
                </a:solidFill>
                <a:latin typeface="Arial Bold Italic" panose="020B0604020202090204" charset="0"/>
                <a:cs typeface="Arial Bold Italic" panose="020B0604020202090204" charset="0"/>
              </a:rPr>
              <a:t>Proprietary</a:t>
            </a:r>
            <a:endParaRPr sz="2400" b="1">
              <a:latin typeface="Arial Bold Italic" panose="020B0604020202090204" charset="0"/>
              <a:cs typeface="Arial Bold Italic" panose="020B0604020202090204" charset="0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78866" y="1100822"/>
            <a:ext cx="851998" cy="7876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4999" y="320474"/>
            <a:ext cx="1074970" cy="259474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82074" y="146693"/>
            <a:ext cx="268859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290" dirty="0">
                <a:latin typeface="Arial Bold" panose="020B0604020202090204" charset="0"/>
                <a:cs typeface="Arial Bold" panose="020B0604020202090204" charset="0"/>
              </a:rPr>
              <a:t>Licenses</a:t>
            </a:r>
            <a:endParaRPr sz="2800" i="0" spc="-290" dirty="0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9943" y="2000170"/>
            <a:ext cx="2312570" cy="567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439545" y="1631950"/>
            <a:ext cx="626491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>
                <a:sym typeface="+mn-ea"/>
              </a:rPr>
              <a:t>Models &amp; Fields</a:t>
            </a:r>
            <a:endParaRPr sz="6000"/>
          </a:p>
        </p:txBody>
      </p:sp>
      <p:sp>
        <p:nvSpPr>
          <p:cNvPr id="9" name="object 9"/>
          <p:cNvSpPr txBox="1"/>
          <p:nvPr/>
        </p:nvSpPr>
        <p:spPr>
          <a:xfrm>
            <a:off x="844185" y="711696"/>
            <a:ext cx="542290" cy="13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</a:rPr>
              <a:t>PATERS</a:t>
            </a:r>
            <a:endParaRPr sz="800">
              <a:latin typeface="Verdana" panose="020B0804030504040204"/>
              <a:cs typeface="Verdana" panose="020B080403050404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7048" y="224049"/>
            <a:ext cx="8347709" cy="4695825"/>
            <a:chOff x="557048" y="224049"/>
            <a:chExt cx="8347709" cy="469582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57048" y="224049"/>
              <a:ext cx="8347408" cy="46954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09394" y="1908971"/>
              <a:ext cx="0" cy="2431415"/>
            </a:xfrm>
            <a:custGeom>
              <a:avLst/>
              <a:gdLst/>
              <a:ahLst/>
              <a:cxnLst/>
              <a:rect l="l" t="t" r="r" b="b"/>
              <a:pathLst>
                <a:path h="2431415">
                  <a:moveTo>
                    <a:pt x="0" y="0"/>
                  </a:moveTo>
                  <a:lnTo>
                    <a:pt x="0" y="2430895"/>
                  </a:lnTo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6844" y="356326"/>
              <a:ext cx="980570" cy="2353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093456" y="809131"/>
            <a:ext cx="1057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3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SQL</a:t>
            </a:r>
            <a:r>
              <a:rPr sz="2400" b="1" i="1" spc="4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2400" b="1" i="1" spc="-8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table</a:t>
            </a:r>
            <a:endParaRPr sz="2400">
              <a:latin typeface="Liberation Sans Narrow"/>
              <a:cs typeface="Liberation Sans Narro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-19050" y="545951"/>
            <a:ext cx="6646545" cy="4617085"/>
            <a:chOff x="-19050" y="545951"/>
            <a:chExt cx="6646545" cy="4617085"/>
          </a:xfrm>
        </p:grpSpPr>
        <p:sp>
          <p:nvSpPr>
            <p:cNvPr id="8" name="object 8"/>
            <p:cNvSpPr/>
            <p:nvPr/>
          </p:nvSpPr>
          <p:spPr>
            <a:xfrm>
              <a:off x="4429066" y="1262022"/>
              <a:ext cx="2193290" cy="2566670"/>
            </a:xfrm>
            <a:custGeom>
              <a:avLst/>
              <a:gdLst/>
              <a:ahLst/>
              <a:cxnLst/>
              <a:rect l="l" t="t" r="r" b="b"/>
              <a:pathLst>
                <a:path w="2193290" h="2566670">
                  <a:moveTo>
                    <a:pt x="2193120" y="0"/>
                  </a:moveTo>
                  <a:lnTo>
                    <a:pt x="2193120" y="1310697"/>
                  </a:lnTo>
                </a:path>
                <a:path w="2193290" h="2566670">
                  <a:moveTo>
                    <a:pt x="0" y="1310697"/>
                  </a:moveTo>
                  <a:lnTo>
                    <a:pt x="0" y="2566494"/>
                  </a:lnTo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24" y="545951"/>
              <a:ext cx="720156" cy="457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21411" y="1400854"/>
            <a:ext cx="252603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45" dirty="0">
                <a:solidFill>
                  <a:srgbClr val="595959"/>
                </a:solidFill>
                <a:latin typeface="Liberation Sans Narrow"/>
                <a:cs typeface="Liberation Sans Narrow"/>
              </a:rPr>
              <a:t>Python</a:t>
            </a:r>
            <a:r>
              <a:rPr sz="2400" b="1" i="1" spc="3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 </a:t>
            </a:r>
            <a:r>
              <a:rPr sz="2400" b="1" i="1" spc="-2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Class</a:t>
            </a:r>
            <a:endParaRPr sz="24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2400">
              <a:latin typeface="Liberation Sans Narrow"/>
              <a:cs typeface="Liberation Sans Narrow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b="1" i="1" spc="-10" dirty="0">
                <a:solidFill>
                  <a:srgbClr val="595959"/>
                </a:solidFill>
                <a:latin typeface="Liberation Sans Narrow"/>
                <a:cs typeface="Liberation Sans Narrow"/>
              </a:rPr>
              <a:t>Model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2245" y="146685"/>
            <a:ext cx="503364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0" spc="-130" dirty="0">
                <a:latin typeface="Arial Bold" panose="020B0604020202090204" charset="0"/>
                <a:cs typeface="Arial Bold" panose="020B0604020202090204" charset="0"/>
              </a:rPr>
              <a:t>Object-</a:t>
            </a:r>
            <a:r>
              <a:rPr sz="2800" i="0" spc="-170" dirty="0">
                <a:latin typeface="Arial Bold" panose="020B0604020202090204" charset="0"/>
                <a:cs typeface="Arial Bold" panose="020B0604020202090204" charset="0"/>
              </a:rPr>
              <a:t>Relational</a:t>
            </a:r>
            <a:r>
              <a:rPr sz="2800" i="0" spc="130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sz="2800" i="0" spc="-175" dirty="0">
                <a:latin typeface="Arial Bold" panose="020B0604020202090204" charset="0"/>
                <a:cs typeface="Arial Bold" panose="020B0604020202090204" charset="0"/>
              </a:rPr>
              <a:t>Mapping</a:t>
            </a:r>
            <a:endParaRPr sz="2800" i="0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5268" y="2657010"/>
            <a:ext cx="779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6"/>
              </a:rPr>
              <a:t>CLICK</a:t>
            </a:r>
            <a:r>
              <a:rPr sz="1000" b="1" spc="-9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6"/>
              </a:rPr>
              <a:t> </a:t>
            </a:r>
            <a:r>
              <a:rPr sz="1000" b="1" spc="-7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6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5067" y="725998"/>
            <a:ext cx="3175" cy="846455"/>
          </a:xfrm>
          <a:custGeom>
            <a:avLst/>
            <a:gdLst/>
            <a:ahLst/>
            <a:cxnLst/>
            <a:rect l="l" t="t" r="r" b="b"/>
            <a:pathLst>
              <a:path w="3175" h="846455">
                <a:moveTo>
                  <a:pt x="2999" y="0"/>
                </a:moveTo>
                <a:lnTo>
                  <a:pt x="0" y="846298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84367" y="1884971"/>
            <a:ext cx="138430" cy="320675"/>
          </a:xfrm>
          <a:custGeom>
            <a:avLst/>
            <a:gdLst/>
            <a:ahLst/>
            <a:cxnLst/>
            <a:rect l="l" t="t" r="r" b="b"/>
            <a:pathLst>
              <a:path w="138429" h="320675">
                <a:moveTo>
                  <a:pt x="69149" y="320099"/>
                </a:moveTo>
                <a:lnTo>
                  <a:pt x="0" y="320099"/>
                </a:lnTo>
                <a:lnTo>
                  <a:pt x="69149" y="160049"/>
                </a:lnTo>
                <a:lnTo>
                  <a:pt x="0" y="0"/>
                </a:lnTo>
                <a:lnTo>
                  <a:pt x="69149" y="0"/>
                </a:lnTo>
                <a:lnTo>
                  <a:pt x="138299" y="160049"/>
                </a:lnTo>
                <a:lnTo>
                  <a:pt x="69149" y="320099"/>
                </a:lnTo>
                <a:close/>
              </a:path>
            </a:pathLst>
          </a:custGeom>
          <a:solidFill>
            <a:srgbClr val="00CD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63167" y="2475770"/>
            <a:ext cx="8255" cy="2108835"/>
          </a:xfrm>
          <a:custGeom>
            <a:avLst/>
            <a:gdLst/>
            <a:ahLst/>
            <a:cxnLst/>
            <a:rect l="l" t="t" r="r" b="b"/>
            <a:pathLst>
              <a:path w="8254" h="2108835">
                <a:moveTo>
                  <a:pt x="8099" y="0"/>
                </a:moveTo>
                <a:lnTo>
                  <a:pt x="0" y="2108395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823" y="1201583"/>
            <a:ext cx="71564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i="1" spc="-95" dirty="0">
                <a:solidFill>
                  <a:srgbClr val="595959"/>
                </a:solidFill>
                <a:latin typeface="Verdana" panose="020B0804030504040204"/>
                <a:cs typeface="Verdana" panose="020B0804030504040204"/>
              </a:rPr>
              <a:t>model.py</a:t>
            </a:r>
            <a:endParaRPr sz="1200">
              <a:latin typeface="Verdana" panose="020B0804030504040204"/>
              <a:cs typeface="Verdana" panose="020B080403050404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4474" y="1473222"/>
            <a:ext cx="2854325" cy="1379220"/>
            <a:chOff x="274474" y="1473222"/>
            <a:chExt cx="2854325" cy="137922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4474" y="1473222"/>
              <a:ext cx="2853894" cy="13790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0674" y="1530371"/>
              <a:ext cx="2701925" cy="1226820"/>
            </a:xfrm>
            <a:custGeom>
              <a:avLst/>
              <a:gdLst/>
              <a:ahLst/>
              <a:cxnLst/>
              <a:rect l="l" t="t" r="r" b="b"/>
              <a:pathLst>
                <a:path w="2701925" h="1226820">
                  <a:moveTo>
                    <a:pt x="2497044" y="1226697"/>
                  </a:moveTo>
                  <a:lnTo>
                    <a:pt x="204454" y="1226697"/>
                  </a:lnTo>
                  <a:lnTo>
                    <a:pt x="157574" y="1221298"/>
                  </a:lnTo>
                  <a:lnTo>
                    <a:pt x="114540" y="1205918"/>
                  </a:lnTo>
                  <a:lnTo>
                    <a:pt x="76578" y="1181785"/>
                  </a:lnTo>
                  <a:lnTo>
                    <a:pt x="44916" y="1150125"/>
                  </a:lnTo>
                  <a:lnTo>
                    <a:pt x="20780" y="1112164"/>
                  </a:lnTo>
                  <a:lnTo>
                    <a:pt x="5399" y="1069129"/>
                  </a:lnTo>
                  <a:lnTo>
                    <a:pt x="0" y="1022247"/>
                  </a:lnTo>
                  <a:lnTo>
                    <a:pt x="0" y="204454"/>
                  </a:lnTo>
                  <a:lnTo>
                    <a:pt x="5399" y="157574"/>
                  </a:lnTo>
                  <a:lnTo>
                    <a:pt x="20780" y="114540"/>
                  </a:lnTo>
                  <a:lnTo>
                    <a:pt x="44916" y="76578"/>
                  </a:lnTo>
                  <a:lnTo>
                    <a:pt x="76578" y="44916"/>
                  </a:lnTo>
                  <a:lnTo>
                    <a:pt x="114540" y="20780"/>
                  </a:lnTo>
                  <a:lnTo>
                    <a:pt x="157574" y="5399"/>
                  </a:lnTo>
                  <a:lnTo>
                    <a:pt x="204454" y="0"/>
                  </a:lnTo>
                  <a:lnTo>
                    <a:pt x="2497044" y="0"/>
                  </a:lnTo>
                  <a:lnTo>
                    <a:pt x="2537117" y="3964"/>
                  </a:lnTo>
                  <a:lnTo>
                    <a:pt x="2575285" y="15562"/>
                  </a:lnTo>
                  <a:lnTo>
                    <a:pt x="2610476" y="34350"/>
                  </a:lnTo>
                  <a:lnTo>
                    <a:pt x="2641619" y="59882"/>
                  </a:lnTo>
                  <a:lnTo>
                    <a:pt x="2667143" y="91022"/>
                  </a:lnTo>
                  <a:lnTo>
                    <a:pt x="2685928" y="126212"/>
                  </a:lnTo>
                  <a:lnTo>
                    <a:pt x="2697528" y="164380"/>
                  </a:lnTo>
                  <a:lnTo>
                    <a:pt x="2701494" y="204454"/>
                  </a:lnTo>
                  <a:lnTo>
                    <a:pt x="2701494" y="1022247"/>
                  </a:lnTo>
                  <a:lnTo>
                    <a:pt x="2696095" y="1069129"/>
                  </a:lnTo>
                  <a:lnTo>
                    <a:pt x="2680715" y="1112164"/>
                  </a:lnTo>
                  <a:lnTo>
                    <a:pt x="2656582" y="1150125"/>
                  </a:lnTo>
                  <a:lnTo>
                    <a:pt x="2624922" y="1181785"/>
                  </a:lnTo>
                  <a:lnTo>
                    <a:pt x="2586961" y="1205918"/>
                  </a:lnTo>
                  <a:lnTo>
                    <a:pt x="2543926" y="1221298"/>
                  </a:lnTo>
                  <a:lnTo>
                    <a:pt x="2497044" y="1226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0674" y="1530371"/>
              <a:ext cx="2701925" cy="1226820"/>
            </a:xfrm>
            <a:custGeom>
              <a:avLst/>
              <a:gdLst/>
              <a:ahLst/>
              <a:cxnLst/>
              <a:rect l="l" t="t" r="r" b="b"/>
              <a:pathLst>
                <a:path w="2701925" h="1226820">
                  <a:moveTo>
                    <a:pt x="0" y="204454"/>
                  </a:moveTo>
                  <a:lnTo>
                    <a:pt x="5399" y="157574"/>
                  </a:lnTo>
                  <a:lnTo>
                    <a:pt x="20780" y="114540"/>
                  </a:lnTo>
                  <a:lnTo>
                    <a:pt x="44916" y="76578"/>
                  </a:lnTo>
                  <a:lnTo>
                    <a:pt x="76578" y="44916"/>
                  </a:lnTo>
                  <a:lnTo>
                    <a:pt x="114540" y="20780"/>
                  </a:lnTo>
                  <a:lnTo>
                    <a:pt x="157574" y="5399"/>
                  </a:lnTo>
                  <a:lnTo>
                    <a:pt x="204454" y="0"/>
                  </a:lnTo>
                  <a:lnTo>
                    <a:pt x="2497044" y="0"/>
                  </a:lnTo>
                  <a:lnTo>
                    <a:pt x="2537117" y="3964"/>
                  </a:lnTo>
                  <a:lnTo>
                    <a:pt x="2575285" y="15562"/>
                  </a:lnTo>
                  <a:lnTo>
                    <a:pt x="2610476" y="34350"/>
                  </a:lnTo>
                  <a:lnTo>
                    <a:pt x="2641619" y="59882"/>
                  </a:lnTo>
                  <a:lnTo>
                    <a:pt x="2667143" y="91022"/>
                  </a:lnTo>
                  <a:lnTo>
                    <a:pt x="2685928" y="126212"/>
                  </a:lnTo>
                  <a:lnTo>
                    <a:pt x="2697528" y="164380"/>
                  </a:lnTo>
                  <a:lnTo>
                    <a:pt x="2701494" y="204454"/>
                  </a:lnTo>
                  <a:lnTo>
                    <a:pt x="2701494" y="1022247"/>
                  </a:lnTo>
                  <a:lnTo>
                    <a:pt x="2696095" y="1069129"/>
                  </a:lnTo>
                  <a:lnTo>
                    <a:pt x="2680715" y="1112164"/>
                  </a:lnTo>
                  <a:lnTo>
                    <a:pt x="2656582" y="1150125"/>
                  </a:lnTo>
                  <a:lnTo>
                    <a:pt x="2624922" y="1181785"/>
                  </a:lnTo>
                  <a:lnTo>
                    <a:pt x="2586961" y="1205918"/>
                  </a:lnTo>
                  <a:lnTo>
                    <a:pt x="2543926" y="1221298"/>
                  </a:lnTo>
                  <a:lnTo>
                    <a:pt x="2497044" y="1226697"/>
                  </a:lnTo>
                  <a:lnTo>
                    <a:pt x="204454" y="1226697"/>
                  </a:lnTo>
                  <a:lnTo>
                    <a:pt x="157574" y="1221298"/>
                  </a:lnTo>
                  <a:lnTo>
                    <a:pt x="114540" y="1205918"/>
                  </a:lnTo>
                  <a:lnTo>
                    <a:pt x="76578" y="1181785"/>
                  </a:lnTo>
                  <a:lnTo>
                    <a:pt x="44916" y="1150125"/>
                  </a:lnTo>
                  <a:lnTo>
                    <a:pt x="20780" y="1112164"/>
                  </a:lnTo>
                  <a:lnTo>
                    <a:pt x="5399" y="1069129"/>
                  </a:lnTo>
                  <a:lnTo>
                    <a:pt x="0" y="1022247"/>
                  </a:lnTo>
                  <a:lnTo>
                    <a:pt x="0" y="20445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474" y="326799"/>
            <a:ext cx="926448" cy="2269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2448" y="1704272"/>
            <a:ext cx="1470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from</a:t>
            </a:r>
            <a:r>
              <a:rPr sz="900" b="1" spc="204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odoo</a:t>
            </a:r>
            <a:r>
              <a:rPr sz="900" b="1" spc="204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import</a:t>
            </a:r>
            <a:r>
              <a:rPr sz="900" b="1" spc="21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models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448" y="2115752"/>
            <a:ext cx="1910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9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class</a:t>
            </a:r>
            <a:r>
              <a:rPr sz="900" b="1" spc="250" dirty="0">
                <a:solidFill>
                  <a:srgbClr val="AA0D91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5B2699"/>
                </a:solidFill>
                <a:latin typeface="Trebuchet MS" panose="020B0703020202090204"/>
                <a:cs typeface="Trebuchet MS" panose="020B0703020202090204"/>
              </a:rPr>
              <a:t>TestModel(models.Model)</a:t>
            </a:r>
            <a:r>
              <a:rPr sz="900" b="1" spc="-10" dirty="0">
                <a:latin typeface="Trebuchet MS" panose="020B0703020202090204"/>
                <a:cs typeface="Trebuchet MS" panose="020B0703020202090204"/>
              </a:rPr>
              <a:t>:</a:t>
            </a:r>
            <a:endParaRPr sz="900">
              <a:latin typeface="Trebuchet MS" panose="020B0703020202090204"/>
              <a:cs typeface="Trebuchet MS" panose="020B0703020202090204"/>
            </a:endParaRPr>
          </a:p>
          <a:p>
            <a:pPr marL="263525">
              <a:lnSpc>
                <a:spcPct val="100000"/>
              </a:lnSpc>
            </a:pPr>
            <a:r>
              <a:rPr sz="900" b="1" spc="-5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_name</a:t>
            </a:r>
            <a:r>
              <a:rPr sz="900" b="1" spc="14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140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4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"test.model"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3818" y="2390071"/>
            <a:ext cx="17214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10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_description</a:t>
            </a:r>
            <a:r>
              <a:rPr sz="900" b="1" spc="365" dirty="0">
                <a:solidFill>
                  <a:srgbClr val="595959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10" dirty="0">
                <a:latin typeface="Trebuchet MS" panose="020B0703020202090204"/>
                <a:cs typeface="Trebuchet MS" panose="020B0703020202090204"/>
              </a:rPr>
              <a:t>=</a:t>
            </a:r>
            <a:r>
              <a:rPr sz="900" b="1" spc="365" dirty="0"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6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"Test</a:t>
            </a:r>
            <a:r>
              <a:rPr sz="900" b="1" spc="365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900" b="1" spc="-10" dirty="0">
                <a:solidFill>
                  <a:srgbClr val="3FA070"/>
                </a:solidFill>
                <a:latin typeface="Trebuchet MS" panose="020B0703020202090204"/>
                <a:cs typeface="Trebuchet MS" panose="020B0703020202090204"/>
              </a:rPr>
              <a:t>Model"</a:t>
            </a:r>
            <a:endParaRPr sz="90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Models</a:t>
            </a:r>
            <a:endParaRPr spc="-270" dirty="0"/>
          </a:p>
        </p:txBody>
      </p:sp>
      <p:sp>
        <p:nvSpPr>
          <p:cNvPr id="15" name="object 15"/>
          <p:cNvSpPr txBox="1"/>
          <p:nvPr/>
        </p:nvSpPr>
        <p:spPr>
          <a:xfrm>
            <a:off x="4204187" y="919674"/>
            <a:ext cx="2633345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  <a:tabLst>
                <a:tab pos="405765" algn="l"/>
              </a:tabLst>
            </a:pPr>
            <a:r>
              <a:rPr sz="2000" b="1" i="1" spc="-25" dirty="0">
                <a:solidFill>
                  <a:srgbClr val="00CDB3"/>
                </a:solidFill>
                <a:latin typeface="Liberation Sans Narrow"/>
                <a:cs typeface="Liberation Sans Narrow"/>
              </a:rPr>
              <a:t>1.</a:t>
            </a:r>
            <a:r>
              <a:rPr sz="2000" b="1" i="1" dirty="0">
                <a:solidFill>
                  <a:srgbClr val="00CDB3"/>
                </a:solidFill>
                <a:latin typeface="Liberation Sans Narrow"/>
                <a:cs typeface="Liberation Sans Narrow"/>
              </a:rPr>
              <a:t>	</a:t>
            </a: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model</a:t>
            </a:r>
            <a:r>
              <a:rPr sz="1200" spc="-7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is</a:t>
            </a:r>
            <a:r>
              <a:rPr sz="1200" spc="-7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defined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6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in </a:t>
            </a:r>
            <a:r>
              <a:rPr sz="1200" spc="-4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7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file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405765">
              <a:lnSpc>
                <a:spcPct val="100000"/>
              </a:lnSpc>
              <a:spcBef>
                <a:spcPts val="180"/>
              </a:spcBef>
            </a:pPr>
            <a:r>
              <a:rPr sz="1050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module/models/model.py</a:t>
            </a:r>
            <a:endParaRPr sz="105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4187" y="1729297"/>
            <a:ext cx="2658745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  <a:tabLst>
                <a:tab pos="405765" algn="l"/>
              </a:tabLst>
            </a:pPr>
            <a:r>
              <a:rPr sz="2000" b="1" i="1" spc="-25" dirty="0">
                <a:solidFill>
                  <a:srgbClr val="00CDB3"/>
                </a:solidFill>
                <a:latin typeface="Liberation Sans Narrow"/>
                <a:cs typeface="Liberation Sans Narrow"/>
              </a:rPr>
              <a:t>2.</a:t>
            </a:r>
            <a:r>
              <a:rPr sz="2000" b="1" i="1" dirty="0">
                <a:solidFill>
                  <a:srgbClr val="00CDB3"/>
                </a:solidFill>
                <a:latin typeface="Liberation Sans Narrow"/>
                <a:cs typeface="Liberation Sans Narrow"/>
              </a:rPr>
              <a:t>	</a:t>
            </a: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file</a:t>
            </a:r>
            <a:r>
              <a:rPr sz="1200" spc="-5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model.py</a:t>
            </a:r>
            <a:r>
              <a:rPr sz="1050" spc="-27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is</a:t>
            </a:r>
            <a:r>
              <a:rPr sz="1200" spc="-6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imported</a:t>
            </a:r>
            <a:r>
              <a:rPr sz="1200" spc="-6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in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405765">
              <a:lnSpc>
                <a:spcPct val="100000"/>
              </a:lnSpc>
              <a:spcBef>
                <a:spcPts val="180"/>
              </a:spcBef>
            </a:pPr>
            <a:r>
              <a:rPr sz="105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module/models/</a:t>
            </a:r>
            <a:r>
              <a:rPr sz="1050" u="sng" spc="340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050" u="none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init</a:t>
            </a:r>
            <a:r>
              <a:rPr sz="1050" u="sng" spc="345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050" u="none" spc="-2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.py</a:t>
            </a:r>
            <a:endParaRPr sz="1050">
              <a:latin typeface="Courier New" panose="02070409020205090404"/>
              <a:cs typeface="Courier New" panose="0207040902020509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4187" y="2538921"/>
            <a:ext cx="270129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  <a:tabLst>
                <a:tab pos="405765" algn="l"/>
              </a:tabLst>
            </a:pPr>
            <a:r>
              <a:rPr sz="2000" b="1" i="1" spc="-25" dirty="0">
                <a:solidFill>
                  <a:srgbClr val="00CDB3"/>
                </a:solidFill>
                <a:latin typeface="Liberation Sans Narrow"/>
                <a:cs typeface="Liberation Sans Narrow"/>
              </a:rPr>
              <a:t>3.</a:t>
            </a:r>
            <a:r>
              <a:rPr sz="2000" b="1" i="1" dirty="0">
                <a:solidFill>
                  <a:srgbClr val="00CDB3"/>
                </a:solidFill>
                <a:latin typeface="Liberation Sans Narrow"/>
                <a:cs typeface="Liberation Sans Narrow"/>
              </a:rPr>
              <a:t>	</a:t>
            </a:r>
            <a:r>
              <a:rPr sz="1200" spc="-2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The</a:t>
            </a:r>
            <a:r>
              <a:rPr sz="1200" spc="-6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3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folder</a:t>
            </a:r>
            <a:r>
              <a:rPr sz="1200" spc="-6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050" spc="-1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models</a:t>
            </a:r>
            <a:r>
              <a:rPr sz="1050" spc="-27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 </a:t>
            </a:r>
            <a:r>
              <a:rPr sz="1200" spc="-3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is</a:t>
            </a:r>
            <a:r>
              <a:rPr sz="1200" spc="-6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50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imported</a:t>
            </a:r>
            <a:r>
              <a:rPr sz="1200" spc="-6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 </a:t>
            </a:r>
            <a:r>
              <a:rPr sz="1200" spc="-25" dirty="0">
                <a:solidFill>
                  <a:srgbClr val="282F33"/>
                </a:solidFill>
                <a:latin typeface="Verdana" panose="020B0804030504040204"/>
                <a:cs typeface="Verdana" panose="020B0804030504040204"/>
              </a:rPr>
              <a:t>in</a:t>
            </a:r>
            <a:endParaRPr sz="1200">
              <a:latin typeface="Verdana" panose="020B0804030504040204"/>
              <a:cs typeface="Verdana" panose="020B0804030504040204"/>
            </a:endParaRPr>
          </a:p>
          <a:p>
            <a:pPr marL="405765">
              <a:lnSpc>
                <a:spcPct val="100000"/>
              </a:lnSpc>
              <a:spcBef>
                <a:spcPts val="180"/>
              </a:spcBef>
            </a:pPr>
            <a:r>
              <a:rPr sz="1050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module/</a:t>
            </a:r>
            <a:r>
              <a:rPr sz="1050" u="sng" spc="350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050" u="none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init</a:t>
            </a:r>
            <a:r>
              <a:rPr sz="1050" u="sng" spc="355" dirty="0">
                <a:solidFill>
                  <a:srgbClr val="178038"/>
                </a:solidFill>
                <a:uFill>
                  <a:solidFill>
                    <a:srgbClr val="167F37"/>
                  </a:solidFill>
                </a:uFill>
                <a:latin typeface="Times New Roman" panose="02020503050405090304"/>
                <a:cs typeface="Times New Roman" panose="02020503050405090304"/>
              </a:rPr>
              <a:t>  </a:t>
            </a:r>
            <a:r>
              <a:rPr sz="1050" u="none" spc="-25" dirty="0">
                <a:solidFill>
                  <a:srgbClr val="178038"/>
                </a:solidFill>
                <a:latin typeface="Courier New" panose="02070409020205090404"/>
                <a:cs typeface="Courier New" panose="02070409020205090404"/>
              </a:rPr>
              <a:t>.py</a:t>
            </a:r>
            <a:endParaRPr sz="1050">
              <a:latin typeface="Courier New" panose="02070409020205090404"/>
              <a:cs typeface="Courier New" panose="020704090202050904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19216" y="3159418"/>
            <a:ext cx="3495675" cy="1770380"/>
            <a:chOff x="4419216" y="3159418"/>
            <a:chExt cx="3495675" cy="177038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216" y="3159418"/>
              <a:ext cx="3495518" cy="177022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16741" y="3230968"/>
              <a:ext cx="3295650" cy="1570355"/>
            </a:xfrm>
            <a:custGeom>
              <a:avLst/>
              <a:gdLst/>
              <a:ahLst/>
              <a:cxnLst/>
              <a:rect l="l" t="t" r="r" b="b"/>
              <a:pathLst>
                <a:path w="3295650" h="1570354">
                  <a:moveTo>
                    <a:pt x="3295493" y="1570196"/>
                  </a:moveTo>
                  <a:lnTo>
                    <a:pt x="0" y="1570196"/>
                  </a:lnTo>
                  <a:lnTo>
                    <a:pt x="0" y="0"/>
                  </a:lnTo>
                  <a:lnTo>
                    <a:pt x="3295493" y="0"/>
                  </a:lnTo>
                  <a:lnTo>
                    <a:pt x="3295493" y="1570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203989" y="3348151"/>
            <a:ext cx="666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87597B"/>
                </a:solidFill>
                <a:latin typeface="Courier New" panose="02070409020205090404"/>
                <a:cs typeface="Courier New" panose="02070409020205090404"/>
              </a:rPr>
              <a:t>module/</a:t>
            </a:r>
            <a:endParaRPr sz="1200">
              <a:latin typeface="Courier New" panose="02070409020205090404"/>
              <a:cs typeface="Courier New" panose="02070409020205090404"/>
            </a:endParaRPr>
          </a:p>
          <a:p>
            <a:pPr marL="12700">
              <a:lnSpc>
                <a:spcPct val="100000"/>
              </a:lnSpc>
            </a:pPr>
            <a:r>
              <a:rPr sz="1200" spc="-50" dirty="0">
                <a:solidFill>
                  <a:srgbClr val="B6B6B6"/>
                </a:solidFill>
                <a:latin typeface="Courier New" panose="02070409020205090404"/>
                <a:cs typeface="Courier New" panose="02070409020205090404"/>
              </a:rPr>
              <a:t>│</a:t>
            </a:r>
            <a:endParaRPr sz="1200">
              <a:latin typeface="Courier New" panose="02070409020205090404"/>
              <a:cs typeface="Courier New" panose="02070409020205090404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5184939" y="3752134"/>
          <a:ext cx="2243455" cy="902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350"/>
                <a:gridCol w="1463039"/>
                <a:gridCol w="443230"/>
              </a:tblGrid>
              <a:tr h="360045">
                <a:tc>
                  <a:txBody>
                    <a:bodyPr/>
                    <a:lstStyle/>
                    <a:p>
                      <a:pPr marL="31750">
                        <a:lnSpc>
                          <a:spcPts val="1240"/>
                        </a:lnSpc>
                      </a:pPr>
                      <a:r>
                        <a:rPr sz="1200" spc="-25" dirty="0">
                          <a:solidFill>
                            <a:srgbClr val="B6B6B6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├─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200" spc="-50" dirty="0">
                          <a:solidFill>
                            <a:srgbClr val="B6B6B6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│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1240"/>
                        </a:lnSpc>
                      </a:pPr>
                      <a:r>
                        <a:rPr sz="1200" b="1" spc="-10" dirty="0">
                          <a:solidFill>
                            <a:srgbClr val="87597B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models/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tabLst>
                          <a:tab pos="502920" algn="l"/>
                          <a:tab pos="1051560" algn="l"/>
                        </a:tabLst>
                      </a:pPr>
                      <a:r>
                        <a:rPr sz="1200" dirty="0">
                          <a:solidFill>
                            <a:srgbClr val="B6B6B6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├─ </a:t>
                      </a:r>
                      <a:r>
                        <a:rPr sz="1200" u="sng" dirty="0">
                          <a:solidFill>
                            <a:srgbClr val="906985"/>
                          </a:solidFill>
                          <a:uFill>
                            <a:solidFill>
                              <a:srgbClr val="8F6884"/>
                            </a:solidFill>
                          </a:uFill>
                          <a:latin typeface="Times New Roman" panose="02020503050405090304"/>
                          <a:cs typeface="Times New Roman" panose="02020503050405090304"/>
                        </a:rPr>
                        <a:t>	</a:t>
                      </a:r>
                      <a:r>
                        <a:rPr sz="1200" u="none" spc="-20" dirty="0">
                          <a:solidFill>
                            <a:srgbClr val="906985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init</a:t>
                      </a:r>
                      <a:r>
                        <a:rPr sz="1200" u="sng" dirty="0">
                          <a:solidFill>
                            <a:srgbClr val="906985"/>
                          </a:solidFill>
                          <a:uFill>
                            <a:solidFill>
                              <a:srgbClr val="8F6884"/>
                            </a:solidFill>
                          </a:uFill>
                          <a:latin typeface="Times New Roman" panose="02020503050405090304"/>
                          <a:cs typeface="Times New Roman" panose="02020503050405090304"/>
                        </a:rPr>
                        <a:t>	</a:t>
                      </a:r>
                      <a:r>
                        <a:rPr sz="1200" u="none" spc="-25" dirty="0">
                          <a:solidFill>
                            <a:srgbClr val="906985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.py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200" spc="-25" dirty="0">
                          <a:solidFill>
                            <a:srgbClr val="00A09C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(2)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 marL="0" marR="0" marT="157480" marB="0"/>
                </a:tc>
              </a:tr>
              <a:tr h="182245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200" spc="-50" dirty="0">
                          <a:solidFill>
                            <a:srgbClr val="B6B6B6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│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280"/>
                        </a:lnSpc>
                      </a:pPr>
                      <a:r>
                        <a:rPr sz="1200" dirty="0">
                          <a:solidFill>
                            <a:srgbClr val="B6B6B6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└─</a:t>
                      </a:r>
                      <a:r>
                        <a:rPr sz="1200" spc="-20" dirty="0">
                          <a:solidFill>
                            <a:srgbClr val="B6B6B6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 </a:t>
                      </a:r>
                      <a:r>
                        <a:rPr sz="1200" spc="-10" dirty="0">
                          <a:solidFill>
                            <a:srgbClr val="907289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model.py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80"/>
                        </a:lnSpc>
                      </a:pPr>
                      <a:r>
                        <a:rPr sz="1200" spc="-25" dirty="0">
                          <a:solidFill>
                            <a:srgbClr val="00A09C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(1)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 marL="0" marR="0" marT="0" marB="0"/>
                </a:tc>
              </a:tr>
              <a:tr h="360045">
                <a:tc>
                  <a:txBody>
                    <a:bodyPr/>
                    <a:lstStyle/>
                    <a:p>
                      <a:pPr marL="31750">
                        <a:lnSpc>
                          <a:spcPts val="1280"/>
                        </a:lnSpc>
                      </a:pPr>
                      <a:r>
                        <a:rPr sz="1200" spc="-50" dirty="0">
                          <a:solidFill>
                            <a:srgbClr val="B6B6B6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│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200" spc="-25" dirty="0">
                          <a:solidFill>
                            <a:srgbClr val="B6B6B6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└─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280"/>
                        </a:spcBef>
                        <a:tabLst>
                          <a:tab pos="228600" algn="l"/>
                          <a:tab pos="777240" algn="l"/>
                        </a:tabLst>
                      </a:pPr>
                      <a:r>
                        <a:rPr sz="1200" u="sng" dirty="0">
                          <a:solidFill>
                            <a:srgbClr val="906985"/>
                          </a:solidFill>
                          <a:uFill>
                            <a:solidFill>
                              <a:srgbClr val="8F6884"/>
                            </a:solidFill>
                          </a:uFill>
                          <a:latin typeface="Times New Roman" panose="02020503050405090304"/>
                          <a:cs typeface="Times New Roman" panose="02020503050405090304"/>
                        </a:rPr>
                        <a:t>	</a:t>
                      </a:r>
                      <a:r>
                        <a:rPr sz="1200" u="none" spc="-20" dirty="0">
                          <a:solidFill>
                            <a:srgbClr val="906985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init</a:t>
                      </a:r>
                      <a:r>
                        <a:rPr sz="1200" u="sng" dirty="0">
                          <a:solidFill>
                            <a:srgbClr val="906985"/>
                          </a:solidFill>
                          <a:uFill>
                            <a:solidFill>
                              <a:srgbClr val="8F6884"/>
                            </a:solidFill>
                          </a:uFill>
                          <a:latin typeface="Times New Roman" panose="02020503050405090304"/>
                          <a:cs typeface="Times New Roman" panose="02020503050405090304"/>
                        </a:rPr>
                        <a:t>	</a:t>
                      </a:r>
                      <a:r>
                        <a:rPr sz="1200" u="none" spc="-25" dirty="0">
                          <a:solidFill>
                            <a:srgbClr val="906985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.py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 marL="0" marR="0" marT="16256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200" spc="-25" dirty="0">
                          <a:solidFill>
                            <a:srgbClr val="00A09C"/>
                          </a:solidFill>
                          <a:latin typeface="Courier New" panose="02070409020205090404"/>
                          <a:cs typeface="Courier New" panose="02070409020205090404"/>
                        </a:rPr>
                        <a:t>(3)</a:t>
                      </a:r>
                      <a:endParaRPr sz="1200">
                        <a:latin typeface="Courier New" panose="02070409020205090404"/>
                        <a:cs typeface="Courier New" panose="02070409020205090404"/>
                      </a:endParaRPr>
                    </a:p>
                  </a:txBody>
                  <a:tcPr marL="0" marR="0" marT="162560" marB="0"/>
                </a:tc>
              </a:tr>
            </a:tbl>
          </a:graphicData>
        </a:graphic>
      </p:graphicFrame>
      <p:grpSp>
        <p:nvGrpSpPr>
          <p:cNvPr id="23" name="object 23"/>
          <p:cNvGrpSpPr/>
          <p:nvPr/>
        </p:nvGrpSpPr>
        <p:grpSpPr>
          <a:xfrm>
            <a:off x="-19049" y="3581917"/>
            <a:ext cx="2722245" cy="1581150"/>
            <a:chOff x="-19049" y="3581917"/>
            <a:chExt cx="2722245" cy="1581150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30647"/>
              <a:ext cx="2549732" cy="14128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3816379"/>
              <a:ext cx="2478292" cy="13413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3803642"/>
              <a:ext cx="2468880" cy="1339850"/>
            </a:xfrm>
            <a:custGeom>
              <a:avLst/>
              <a:gdLst/>
              <a:ahLst/>
              <a:cxnLst/>
              <a:rect l="l" t="t" r="r" b="b"/>
              <a:pathLst>
                <a:path w="2468880" h="1339850">
                  <a:moveTo>
                    <a:pt x="0" y="0"/>
                  </a:moveTo>
                  <a:lnTo>
                    <a:pt x="2468749" y="0"/>
                  </a:lnTo>
                  <a:lnTo>
                    <a:pt x="2468749" y="133984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9312" y="3581917"/>
              <a:ext cx="373756" cy="37376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71809" y="4671465"/>
            <a:ext cx="373712" cy="37372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3419" y="1306394"/>
            <a:ext cx="390743" cy="390741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284377" y="3275733"/>
            <a:ext cx="7797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9"/>
              </a:rPr>
              <a:t>CLICK</a:t>
            </a:r>
            <a:r>
              <a:rPr sz="1000" b="1" spc="-9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9"/>
              </a:rPr>
              <a:t> </a:t>
            </a:r>
            <a:r>
              <a:rPr sz="1000" b="1" spc="-75" dirty="0">
                <a:solidFill>
                  <a:srgbClr val="FFFFFF"/>
                </a:solidFill>
                <a:latin typeface="Verdana" panose="020B0804030504040204"/>
                <a:cs typeface="Verdana" panose="020B0804030504040204"/>
                <a:hlinkClick r:id="rId9"/>
              </a:rPr>
              <a:t>HERE</a:t>
            </a:r>
            <a:endParaRPr sz="1000">
              <a:latin typeface="Verdana" panose="020B0804030504040204"/>
              <a:cs typeface="Verdana" panose="020B080403050404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7296</Words>
  <Application>WPS Presentation</Application>
  <PresentationFormat>On-screen Show (4:3)</PresentationFormat>
  <Paragraphs>489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Arial</vt:lpstr>
      <vt:lpstr>SimSun</vt:lpstr>
      <vt:lpstr>Wingdings</vt:lpstr>
      <vt:lpstr>Liberation Sans Narrow</vt:lpstr>
      <vt:lpstr>Thonburi</vt:lpstr>
      <vt:lpstr>Verdana</vt:lpstr>
      <vt:lpstr>Arial Bold</vt:lpstr>
      <vt:lpstr>Courier New</vt:lpstr>
      <vt:lpstr>Times New Roman</vt:lpstr>
      <vt:lpstr>Arial</vt:lpstr>
      <vt:lpstr>Arial Bold Italic</vt:lpstr>
      <vt:lpstr>Trebuchet MS</vt:lpstr>
      <vt:lpstr>IBM 3270</vt:lpstr>
      <vt:lpstr>Verdana Bold</vt:lpstr>
      <vt:lpstr>Arial Regular</vt:lpstr>
      <vt:lpstr>Verdana</vt:lpstr>
      <vt:lpstr>微软雅黑</vt:lpstr>
      <vt:lpstr>汉仪旗黑</vt:lpstr>
      <vt:lpstr>Arial Unicode MS</vt:lpstr>
      <vt:lpstr>Calibri</vt:lpstr>
      <vt:lpstr>Helvetica Neue</vt:lpstr>
      <vt:lpstr>Office Theme</vt:lpstr>
      <vt:lpstr>Lession 2</vt:lpstr>
      <vt:lpstr>Models Structure</vt:lpstr>
      <vt:lpstr>What’s a module</vt:lpstr>
      <vt:lpstr>Module composition</vt:lpstr>
      <vt:lpstr>Manifest structure</vt:lpstr>
      <vt:lpstr>Licenses</vt:lpstr>
      <vt:lpstr>Models &amp; Fields</vt:lpstr>
      <vt:lpstr>Object-Relational Mapping</vt:lpstr>
      <vt:lpstr>Models</vt:lpstr>
      <vt:lpstr>Fields</vt:lpstr>
      <vt:lpstr>Fields</vt:lpstr>
      <vt:lpstr>Simple ﬁelds</vt:lpstr>
      <vt:lpstr>Fields attributes</vt:lpstr>
      <vt:lpstr>Data Introduction </vt:lpstr>
      <vt:lpstr>Data types</vt:lpstr>
      <vt:lpstr>Master Data</vt:lpstr>
      <vt:lpstr>Demo Data</vt:lpstr>
      <vt:lpstr>Data declaration</vt:lpstr>
      <vt:lpstr>Exercise</vt:lpstr>
      <vt:lpstr>Exercise</vt:lpstr>
      <vt:lpstr>Exercise</vt:lpstr>
      <vt:lpstr>Exercise</vt:lpstr>
      <vt:lpstr>Exercise</vt:lpstr>
      <vt:lpstr>Exercise</vt:lpstr>
      <vt:lpstr>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Lession 2</dc:title>
  <dc:creator/>
  <cp:lastModifiedBy>nhannguyen</cp:lastModifiedBy>
  <cp:revision>13</cp:revision>
  <dcterms:created xsi:type="dcterms:W3CDTF">2024-10-15T01:46:50Z</dcterms:created>
  <dcterms:modified xsi:type="dcterms:W3CDTF">2024-10-15T01:46:50Z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1900-01-00T00:00:00Z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KSOProductBuildVer">
    <vt:lpwstr>1033-3.1.1.5096</vt:lpwstr>
  </property>
</Properties>
</file>